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x="18288000" cy="10287000"/>
  <p:notesSz cx="6858000" cy="9144000"/>
  <p:embeddedFontLst>
    <p:embeddedFont>
      <p:font typeface="Arial Bold" charset="1" panose="020B0802020202020204"/>
      <p:regular r:id="rId24"/>
    </p:embeddedFont>
    <p:embeddedFont>
      <p:font typeface="Arial" charset="1" panose="020B0502020202020204"/>
      <p:regular r:id="rId25"/>
    </p:embeddedFont>
    <p:embeddedFont>
      <p:font typeface="Montserrat Light Bold" charset="1" panose="00000800000000000000"/>
      <p:regular r:id="rId26"/>
    </p:embeddedFont>
    <p:embeddedFont>
      <p:font typeface="Montserrat Light" charset="1" panose="00000400000000000000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sv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DA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193406" y="4462691"/>
            <a:ext cx="11123463" cy="11123463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0D0D3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6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28700" y="2084375"/>
            <a:ext cx="8115300" cy="7173925"/>
          </a:xfrm>
          <a:custGeom>
            <a:avLst/>
            <a:gdLst/>
            <a:ahLst/>
            <a:cxnLst/>
            <a:rect r="r" b="b" t="t" l="l"/>
            <a:pathLst>
              <a:path h="7173925" w="8115300">
                <a:moveTo>
                  <a:pt x="0" y="0"/>
                </a:moveTo>
                <a:lnTo>
                  <a:pt x="8115300" y="0"/>
                </a:lnTo>
                <a:lnTo>
                  <a:pt x="8115300" y="7173925"/>
                </a:lnTo>
                <a:lnTo>
                  <a:pt x="0" y="71739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7795009" y="1028700"/>
            <a:ext cx="1848364" cy="1848364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0D0D3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6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9464797" y="2808224"/>
            <a:ext cx="7794503" cy="4670553"/>
            <a:chOff x="0" y="0"/>
            <a:chExt cx="10392670" cy="6227404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1241997" y="-161925"/>
              <a:ext cx="9150674" cy="50387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9600"/>
                </a:lnSpc>
              </a:pPr>
              <a:r>
                <a:rPr lang="en-US" sz="8000" b="true">
                  <a:solidFill>
                    <a:srgbClr val="091E69"/>
                  </a:solidFill>
                  <a:latin typeface="Arial Bold"/>
                  <a:ea typeface="Arial Bold"/>
                  <a:cs typeface="Arial Bold"/>
                  <a:sym typeface="Arial Bold"/>
                </a:rPr>
                <a:t>Big Data</a:t>
              </a:r>
            </a:p>
            <a:p>
              <a:pPr algn="r">
                <a:lnSpc>
                  <a:spcPts val="9600"/>
                </a:lnSpc>
              </a:pPr>
              <a:r>
                <a:rPr lang="en-US" sz="8000" b="true">
                  <a:solidFill>
                    <a:srgbClr val="091E69"/>
                  </a:solidFill>
                  <a:latin typeface="Arial Bold"/>
                  <a:ea typeface="Arial Bold"/>
                  <a:cs typeface="Arial Bold"/>
                  <a:sym typeface="Arial Bold"/>
                </a:rPr>
                <a:t>Group Project</a:t>
              </a:r>
            </a:p>
            <a:p>
              <a:pPr algn="r">
                <a:lnSpc>
                  <a:spcPts val="9600"/>
                </a:lnSpc>
              </a:pPr>
              <a:r>
                <a:rPr lang="en-US" sz="8000" b="true">
                  <a:solidFill>
                    <a:srgbClr val="091E69"/>
                  </a:solidFill>
                  <a:latin typeface="Arial Bold"/>
                  <a:ea typeface="Arial Bold"/>
                  <a:cs typeface="Arial Bold"/>
                  <a:sym typeface="Arial Bold"/>
                </a:rPr>
                <a:t>Presentation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5684479"/>
              <a:ext cx="10392670" cy="5429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999"/>
                </a:lnSpc>
              </a:pPr>
              <a:r>
                <a:rPr lang="en-US" sz="2499">
                  <a:solidFill>
                    <a:srgbClr val="031040"/>
                  </a:solidFill>
                  <a:latin typeface="Arial"/>
                  <a:ea typeface="Arial"/>
                  <a:cs typeface="Arial"/>
                  <a:sym typeface="Arial"/>
                </a:rPr>
                <a:t>Group 5: Dam Son Quy and Mbamali Somkenechukwu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DA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212338" y="-3562766"/>
            <a:ext cx="11084446" cy="11084446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0D0D3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6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9277350" y="1057696"/>
            <a:ext cx="7172535" cy="8287593"/>
          </a:xfrm>
          <a:custGeom>
            <a:avLst/>
            <a:gdLst/>
            <a:ahLst/>
            <a:cxnLst/>
            <a:rect r="r" b="b" t="t" l="l"/>
            <a:pathLst>
              <a:path h="8287593" w="7172535">
                <a:moveTo>
                  <a:pt x="0" y="0"/>
                </a:moveTo>
                <a:lnTo>
                  <a:pt x="7172535" y="0"/>
                </a:lnTo>
                <a:lnTo>
                  <a:pt x="7172535" y="8287593"/>
                </a:lnTo>
                <a:lnTo>
                  <a:pt x="0" y="828759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6" id="6"/>
          <p:cNvGrpSpPr/>
          <p:nvPr/>
        </p:nvGrpSpPr>
        <p:grpSpPr>
          <a:xfrm rot="0">
            <a:off x="11403327" y="7789612"/>
            <a:ext cx="1040351" cy="1040351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0D0D3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6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292315" y="1028700"/>
            <a:ext cx="8851685" cy="8515090"/>
            <a:chOff x="0" y="0"/>
            <a:chExt cx="2331308" cy="224265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331308" cy="2242657"/>
            </a:xfrm>
            <a:custGeom>
              <a:avLst/>
              <a:gdLst/>
              <a:ahLst/>
              <a:cxnLst/>
              <a:rect r="r" b="b" t="t" l="l"/>
              <a:pathLst>
                <a:path h="2242657" w="2331308">
                  <a:moveTo>
                    <a:pt x="54227" y="0"/>
                  </a:moveTo>
                  <a:lnTo>
                    <a:pt x="2277081" y="0"/>
                  </a:lnTo>
                  <a:cubicBezTo>
                    <a:pt x="2307030" y="0"/>
                    <a:pt x="2331308" y="24278"/>
                    <a:pt x="2331308" y="54227"/>
                  </a:cubicBezTo>
                  <a:lnTo>
                    <a:pt x="2331308" y="2188430"/>
                  </a:lnTo>
                  <a:cubicBezTo>
                    <a:pt x="2331308" y="2218379"/>
                    <a:pt x="2307030" y="2242657"/>
                    <a:pt x="2277081" y="2242657"/>
                  </a:cubicBezTo>
                  <a:lnTo>
                    <a:pt x="54227" y="2242657"/>
                  </a:lnTo>
                  <a:cubicBezTo>
                    <a:pt x="24278" y="2242657"/>
                    <a:pt x="0" y="2218379"/>
                    <a:pt x="0" y="2188430"/>
                  </a:cubicBezTo>
                  <a:lnTo>
                    <a:pt x="0" y="54227"/>
                  </a:lnTo>
                  <a:cubicBezTo>
                    <a:pt x="0" y="24278"/>
                    <a:pt x="24278" y="0"/>
                    <a:pt x="54227" y="0"/>
                  </a:cubicBezTo>
                  <a:close/>
                </a:path>
              </a:pathLst>
            </a:custGeom>
            <a:solidFill>
              <a:srgbClr val="FBFBF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2331308" cy="22807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60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516798" y="1124092"/>
            <a:ext cx="8402718" cy="1847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39"/>
              </a:lnSpc>
            </a:pPr>
            <a:r>
              <a:rPr lang="en-US" sz="5699" b="true">
                <a:solidFill>
                  <a:srgbClr val="091E69"/>
                </a:solidFill>
                <a:latin typeface="Arial Bold"/>
                <a:ea typeface="Arial Bold"/>
                <a:cs typeface="Arial Bold"/>
                <a:sym typeface="Arial Bold"/>
              </a:rPr>
              <a:t>Recommendations for Business Improvements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72426" y="3235182"/>
            <a:ext cx="7404044" cy="58134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6" indent="-269873" lvl="1">
              <a:lnSpc>
                <a:spcPts val="4624"/>
              </a:lnSpc>
              <a:buFont typeface="Arial"/>
              <a:buChar char="•"/>
            </a:pPr>
            <a:r>
              <a:rPr lang="en-US" b="true" sz="2499">
                <a:solidFill>
                  <a:srgbClr val="031040"/>
                </a:solidFill>
                <a:latin typeface="Arial Bold"/>
                <a:ea typeface="Arial Bold"/>
                <a:cs typeface="Arial Bold"/>
                <a:sym typeface="Arial Bold"/>
              </a:rPr>
              <a:t>Prioritize On-Time Delivery</a:t>
            </a:r>
            <a:r>
              <a:rPr lang="en-US" sz="2499">
                <a:solidFill>
                  <a:srgbClr val="031040"/>
                </a:solidFill>
                <a:latin typeface="Arial"/>
                <a:ea typeface="Arial"/>
                <a:cs typeface="Arial"/>
                <a:sym typeface="Arial"/>
              </a:rPr>
              <a:t>: Invest in logistics and proactive communication.</a:t>
            </a:r>
          </a:p>
          <a:p>
            <a:pPr algn="l" marL="539746" indent="-269873" lvl="1">
              <a:lnSpc>
                <a:spcPts val="4624"/>
              </a:lnSpc>
              <a:buFont typeface="Arial"/>
              <a:buChar char="•"/>
            </a:pPr>
            <a:r>
              <a:rPr lang="en-US" b="true" sz="2499">
                <a:solidFill>
                  <a:srgbClr val="031040"/>
                </a:solidFill>
                <a:latin typeface="Arial Bold"/>
                <a:ea typeface="Arial Bold"/>
                <a:cs typeface="Arial Bold"/>
                <a:sym typeface="Arial Bold"/>
              </a:rPr>
              <a:t>Address Larger Order Issues</a:t>
            </a:r>
            <a:r>
              <a:rPr lang="en-US" sz="2499">
                <a:solidFill>
                  <a:srgbClr val="031040"/>
                </a:solidFill>
                <a:latin typeface="Arial"/>
                <a:ea typeface="Arial"/>
                <a:cs typeface="Arial"/>
                <a:sym typeface="Arial"/>
              </a:rPr>
              <a:t>: Review fulfillment and packaging for large orders.</a:t>
            </a:r>
          </a:p>
          <a:p>
            <a:pPr algn="l" marL="539746" indent="-269873" lvl="1">
              <a:lnSpc>
                <a:spcPts val="4624"/>
              </a:lnSpc>
              <a:buFont typeface="Arial"/>
              <a:buChar char="•"/>
            </a:pPr>
            <a:r>
              <a:rPr lang="en-US" b="true" sz="2499">
                <a:solidFill>
                  <a:srgbClr val="031040"/>
                </a:solidFill>
                <a:latin typeface="Arial Bold"/>
                <a:ea typeface="Arial Bold"/>
                <a:cs typeface="Arial Bold"/>
                <a:sym typeface="Arial Bold"/>
              </a:rPr>
              <a:t>Focus on High-Value Customers</a:t>
            </a:r>
            <a:r>
              <a:rPr lang="en-US" sz="2499">
                <a:solidFill>
                  <a:srgbClr val="031040"/>
                </a:solidFill>
                <a:latin typeface="Arial"/>
                <a:ea typeface="Arial"/>
                <a:cs typeface="Arial"/>
                <a:sym typeface="Arial"/>
              </a:rPr>
              <a:t>: Offer personalized service and premium options.</a:t>
            </a:r>
          </a:p>
          <a:p>
            <a:pPr algn="l" marL="539746" indent="-269873" lvl="1">
              <a:lnSpc>
                <a:spcPts val="4624"/>
              </a:lnSpc>
              <a:buFont typeface="Arial"/>
              <a:buChar char="•"/>
            </a:pPr>
            <a:r>
              <a:rPr lang="en-US" b="true" sz="2499">
                <a:solidFill>
                  <a:srgbClr val="031040"/>
                </a:solidFill>
                <a:latin typeface="Arial Bold"/>
                <a:ea typeface="Arial Bold"/>
                <a:cs typeface="Arial Bold"/>
                <a:sym typeface="Arial Bold"/>
              </a:rPr>
              <a:t>Further Analysis</a:t>
            </a:r>
            <a:r>
              <a:rPr lang="en-US" sz="2499">
                <a:solidFill>
                  <a:srgbClr val="031040"/>
                </a:solidFill>
                <a:latin typeface="Arial"/>
                <a:ea typeface="Arial"/>
                <a:cs typeface="Arial"/>
                <a:sym typeface="Arial"/>
              </a:rPr>
              <a:t>: Segment customers and analyze feedback for deeper insights.</a:t>
            </a:r>
          </a:p>
          <a:p>
            <a:pPr algn="l" marL="539746" indent="-269873" lvl="1">
              <a:lnSpc>
                <a:spcPts val="4624"/>
              </a:lnSpc>
              <a:buFont typeface="Arial"/>
              <a:buChar char="•"/>
            </a:pPr>
            <a:r>
              <a:rPr lang="en-US" b="true" sz="2499">
                <a:solidFill>
                  <a:srgbClr val="031040"/>
                </a:solidFill>
                <a:latin typeface="Arial Bold"/>
                <a:ea typeface="Arial Bold"/>
                <a:cs typeface="Arial Bold"/>
                <a:sym typeface="Arial Bold"/>
              </a:rPr>
              <a:t>Continuous Monitoring</a:t>
            </a:r>
            <a:r>
              <a:rPr lang="en-US" sz="2499">
                <a:solidFill>
                  <a:srgbClr val="031040"/>
                </a:solidFill>
                <a:latin typeface="Arial"/>
                <a:ea typeface="Arial"/>
                <a:cs typeface="Arial"/>
                <a:sym typeface="Arial"/>
              </a:rPr>
              <a:t>: Track metrics and adapt strategies for ongoing improvement.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>
  <p:cSld>
    <p:bg>
      <p:bgPr>
        <a:solidFill>
          <a:srgbClr val="F8DA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410058" y="3694423"/>
            <a:ext cx="13467884" cy="2898155"/>
            <a:chOff x="0" y="0"/>
            <a:chExt cx="3547097" cy="7633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547097" cy="763300"/>
            </a:xfrm>
            <a:custGeom>
              <a:avLst/>
              <a:gdLst/>
              <a:ahLst/>
              <a:cxnLst/>
              <a:rect r="r" b="b" t="t" l="l"/>
              <a:pathLst>
                <a:path h="763300" w="3547097">
                  <a:moveTo>
                    <a:pt x="0" y="0"/>
                  </a:moveTo>
                  <a:lnTo>
                    <a:pt x="3547097" y="0"/>
                  </a:lnTo>
                  <a:lnTo>
                    <a:pt x="3547097" y="763300"/>
                  </a:lnTo>
                  <a:lnTo>
                    <a:pt x="0" y="763300"/>
                  </a:lnTo>
                  <a:close/>
                </a:path>
              </a:pathLst>
            </a:custGeom>
            <a:solidFill>
              <a:srgbClr val="091E6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3547097" cy="782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4008841" y="4556441"/>
            <a:ext cx="10270318" cy="11645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00"/>
              </a:lnSpc>
            </a:pPr>
            <a:r>
              <a:rPr lang="en-US" b="true" sz="7600">
                <a:solidFill>
                  <a:srgbClr val="F8DAE0"/>
                </a:solidFill>
                <a:latin typeface="Arial Bold"/>
                <a:ea typeface="Arial Bold"/>
                <a:cs typeface="Arial Bold"/>
                <a:sym typeface="Arial Bold"/>
              </a:rPr>
              <a:t>TECHNICAL SECTION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DA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634757" y="-3634757"/>
            <a:ext cx="7269514" cy="7269514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0D0D3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6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4144124" y="1835156"/>
            <a:ext cx="1051671" cy="1051671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0D0D3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6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8702773" y="1537665"/>
            <a:ext cx="8556527" cy="7211671"/>
            <a:chOff x="0" y="0"/>
            <a:chExt cx="11408702" cy="961556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5016537" y="2275914"/>
              <a:ext cx="6392165" cy="7339647"/>
            </a:xfrm>
            <a:custGeom>
              <a:avLst/>
              <a:gdLst/>
              <a:ahLst/>
              <a:cxnLst/>
              <a:rect r="r" b="b" t="t" l="l"/>
              <a:pathLst>
                <a:path h="7339647" w="6392165">
                  <a:moveTo>
                    <a:pt x="0" y="0"/>
                  </a:moveTo>
                  <a:lnTo>
                    <a:pt x="6392165" y="0"/>
                  </a:lnTo>
                  <a:lnTo>
                    <a:pt x="6392165" y="7339647"/>
                  </a:lnTo>
                  <a:lnTo>
                    <a:pt x="0" y="73396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 rot="0">
              <a:off x="0" y="-114300"/>
              <a:ext cx="11408702" cy="16891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6839"/>
                </a:lnSpc>
              </a:pPr>
              <a:r>
                <a:rPr lang="en-US" sz="5699" b="true">
                  <a:solidFill>
                    <a:srgbClr val="091E69"/>
                  </a:solidFill>
                  <a:latin typeface="Arial Bold"/>
                  <a:ea typeface="Arial Bold"/>
                  <a:cs typeface="Arial Bold"/>
                  <a:sym typeface="Arial Bold"/>
                </a:rPr>
                <a:t> Feature Engineering</a:t>
              </a:r>
            </a:p>
            <a:p>
              <a:pPr algn="r">
                <a:lnSpc>
                  <a:spcPts val="2520"/>
                </a:lnSpc>
              </a:pPr>
              <a:r>
                <a:rPr lang="en-US" sz="2100">
                  <a:solidFill>
                    <a:srgbClr val="091E69"/>
                  </a:solidFill>
                  <a:latin typeface="Arial"/>
                  <a:ea typeface="Arial"/>
                  <a:cs typeface="Arial"/>
                  <a:sym typeface="Arial"/>
                </a:rPr>
                <a:t>*main target variable: review_positive_flag*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553167" y="465260"/>
            <a:ext cx="9228106" cy="9356481"/>
            <a:chOff x="0" y="0"/>
            <a:chExt cx="12304141" cy="12475307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0" y="0"/>
              <a:ext cx="12304141" cy="12475307"/>
              <a:chOff x="0" y="0"/>
              <a:chExt cx="2430448" cy="2464258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2430448" cy="2464258"/>
              </a:xfrm>
              <a:custGeom>
                <a:avLst/>
                <a:gdLst/>
                <a:ahLst/>
                <a:cxnLst/>
                <a:rect r="r" b="b" t="t" l="l"/>
                <a:pathLst>
                  <a:path h="2464258" w="2430448">
                    <a:moveTo>
                      <a:pt x="61243" y="0"/>
                    </a:moveTo>
                    <a:lnTo>
                      <a:pt x="2369204" y="0"/>
                    </a:lnTo>
                    <a:cubicBezTo>
                      <a:pt x="2403028" y="0"/>
                      <a:pt x="2430448" y="27420"/>
                      <a:pt x="2430448" y="61243"/>
                    </a:cubicBezTo>
                    <a:lnTo>
                      <a:pt x="2430448" y="2403015"/>
                    </a:lnTo>
                    <a:cubicBezTo>
                      <a:pt x="2430448" y="2419258"/>
                      <a:pt x="2423995" y="2434835"/>
                      <a:pt x="2412510" y="2446321"/>
                    </a:cubicBezTo>
                    <a:cubicBezTo>
                      <a:pt x="2401024" y="2457806"/>
                      <a:pt x="2385447" y="2464258"/>
                      <a:pt x="2369204" y="2464258"/>
                    </a:cubicBezTo>
                    <a:lnTo>
                      <a:pt x="61243" y="2464258"/>
                    </a:lnTo>
                    <a:cubicBezTo>
                      <a:pt x="45001" y="2464258"/>
                      <a:pt x="29423" y="2457806"/>
                      <a:pt x="17938" y="2446321"/>
                    </a:cubicBezTo>
                    <a:cubicBezTo>
                      <a:pt x="6452" y="2434835"/>
                      <a:pt x="0" y="2419258"/>
                      <a:pt x="0" y="2403015"/>
                    </a:cubicBezTo>
                    <a:lnTo>
                      <a:pt x="0" y="61243"/>
                    </a:lnTo>
                    <a:cubicBezTo>
                      <a:pt x="0" y="45001"/>
                      <a:pt x="6452" y="29423"/>
                      <a:pt x="17938" y="17938"/>
                    </a:cubicBezTo>
                    <a:cubicBezTo>
                      <a:pt x="29423" y="6452"/>
                      <a:pt x="45001" y="0"/>
                      <a:pt x="61243" y="0"/>
                    </a:cubicBezTo>
                    <a:close/>
                  </a:path>
                </a:pathLst>
              </a:custGeom>
              <a:solidFill>
                <a:srgbClr val="FBFBFF">
                  <a:alpha val="54902"/>
                </a:srgbClr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19050"/>
                <a:ext cx="2430448" cy="248330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59"/>
                  </a:lnSpc>
                </a:pPr>
              </a:p>
            </p:txBody>
          </p:sp>
        </p:grpSp>
        <p:sp>
          <p:nvSpPr>
            <p:cNvPr name="TextBox 15" id="15"/>
            <p:cNvSpPr txBox="true"/>
            <p:nvPr/>
          </p:nvSpPr>
          <p:spPr>
            <a:xfrm rot="0">
              <a:off x="918532" y="409412"/>
              <a:ext cx="7118667" cy="5429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996"/>
                </a:lnSpc>
              </a:pPr>
              <a:r>
                <a:rPr lang="en-US" sz="2496" b="true">
                  <a:solidFill>
                    <a:srgbClr val="03104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FEATURE ENGINEERING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918532" y="850737"/>
              <a:ext cx="10467078" cy="1116753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739"/>
                </a:lnSpc>
              </a:pPr>
              <a:r>
                <a:rPr lang="en-US" sz="2199" b="true">
                  <a:solidFill>
                    <a:srgbClr val="03104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Order Features:</a:t>
              </a:r>
            </a:p>
            <a:p>
              <a:pPr algn="l" marL="474978" indent="-237489" lvl="1">
                <a:lnSpc>
                  <a:spcPts val="3739"/>
                </a:lnSpc>
                <a:buFont typeface="Arial"/>
                <a:buChar char="•"/>
              </a:pPr>
              <a:r>
                <a:rPr lang="en-US" sz="2199">
                  <a:solidFill>
                    <a:srgbClr val="031040"/>
                  </a:solidFill>
                  <a:latin typeface="Arial"/>
                  <a:ea typeface="Arial"/>
                  <a:cs typeface="Arial"/>
                  <a:sym typeface="Arial"/>
                </a:rPr>
                <a:t>t</a:t>
              </a:r>
              <a:r>
                <a:rPr lang="en-US" sz="2199">
                  <a:solidFill>
                    <a:srgbClr val="031040"/>
                  </a:solidFill>
                  <a:latin typeface="Arial"/>
                  <a:ea typeface="Arial"/>
                  <a:cs typeface="Arial"/>
                  <a:sym typeface="Arial"/>
                </a:rPr>
                <a:t>otal_items</a:t>
              </a:r>
            </a:p>
            <a:p>
              <a:pPr algn="l" marL="474978" indent="-237489" lvl="1">
                <a:lnSpc>
                  <a:spcPts val="3739"/>
                </a:lnSpc>
                <a:buFont typeface="Arial"/>
                <a:buChar char="•"/>
              </a:pPr>
              <a:r>
                <a:rPr lang="en-US" sz="2199">
                  <a:solidFill>
                    <a:srgbClr val="031040"/>
                  </a:solidFill>
                  <a:latin typeface="Arial"/>
                  <a:ea typeface="Arial"/>
                  <a:cs typeface="Arial"/>
                  <a:sym typeface="Arial"/>
                </a:rPr>
                <a:t>tot</a:t>
              </a:r>
              <a:r>
                <a:rPr lang="en-US" sz="2199">
                  <a:solidFill>
                    <a:srgbClr val="031040"/>
                  </a:solidFill>
                  <a:latin typeface="Arial"/>
                  <a:ea typeface="Arial"/>
                  <a:cs typeface="Arial"/>
                  <a:sym typeface="Arial"/>
                </a:rPr>
                <a:t>al_price</a:t>
              </a:r>
            </a:p>
            <a:p>
              <a:pPr algn="l" marL="474978" indent="-237489" lvl="1">
                <a:lnSpc>
                  <a:spcPts val="3739"/>
                </a:lnSpc>
                <a:buFont typeface="Arial"/>
                <a:buChar char="•"/>
              </a:pPr>
              <a:r>
                <a:rPr lang="en-US" sz="2199">
                  <a:solidFill>
                    <a:srgbClr val="031040"/>
                  </a:solidFill>
                  <a:latin typeface="Arial"/>
                  <a:ea typeface="Arial"/>
                  <a:cs typeface="Arial"/>
                  <a:sym typeface="Arial"/>
                </a:rPr>
                <a:t>order_size</a:t>
              </a:r>
            </a:p>
            <a:p>
              <a:pPr algn="l" marL="474978" indent="-237489" lvl="1">
                <a:lnSpc>
                  <a:spcPts val="3739"/>
                </a:lnSpc>
                <a:buFont typeface="Arial"/>
                <a:buChar char="•"/>
              </a:pPr>
              <a:r>
                <a:rPr lang="en-US" sz="2199">
                  <a:solidFill>
                    <a:srgbClr val="031040"/>
                  </a:solidFill>
                  <a:latin typeface="Arial"/>
                  <a:ea typeface="Arial"/>
                  <a:cs typeface="Arial"/>
                  <a:sym typeface="Arial"/>
                </a:rPr>
                <a:t>total_shipping_</a:t>
              </a:r>
              <a:r>
                <a:rPr lang="en-US" sz="2199">
                  <a:solidFill>
                    <a:srgbClr val="031040"/>
                  </a:solidFill>
                  <a:latin typeface="Arial"/>
                  <a:ea typeface="Arial"/>
                  <a:cs typeface="Arial"/>
                  <a:sym typeface="Arial"/>
                </a:rPr>
                <a:t>cost</a:t>
              </a:r>
            </a:p>
            <a:p>
              <a:pPr algn="l" marL="474978" indent="-237489" lvl="1">
                <a:lnSpc>
                  <a:spcPts val="3739"/>
                </a:lnSpc>
                <a:buFont typeface="Arial"/>
                <a:buChar char="•"/>
              </a:pPr>
              <a:r>
                <a:rPr lang="en-US" sz="2199">
                  <a:solidFill>
                    <a:srgbClr val="031040"/>
                  </a:solidFill>
                  <a:latin typeface="Arial"/>
                  <a:ea typeface="Arial"/>
                  <a:cs typeface="Arial"/>
                  <a:sym typeface="Arial"/>
                </a:rPr>
                <a:t>order_weight</a:t>
              </a:r>
            </a:p>
            <a:p>
              <a:pPr algn="l" marL="474978" indent="-237489" lvl="1">
                <a:lnSpc>
                  <a:spcPts val="3739"/>
                </a:lnSpc>
                <a:buFont typeface="Arial"/>
                <a:buChar char="•"/>
              </a:pPr>
              <a:r>
                <a:rPr lang="en-US" sz="2199">
                  <a:solidFill>
                    <a:srgbClr val="031040"/>
                  </a:solidFill>
                  <a:latin typeface="Arial"/>
                  <a:ea typeface="Arial"/>
                  <a:cs typeface="Arial"/>
                  <a:sym typeface="Arial"/>
                </a:rPr>
                <a:t>average_item_price</a:t>
              </a:r>
            </a:p>
            <a:p>
              <a:pPr algn="l" marL="474978" indent="-237489" lvl="1">
                <a:lnSpc>
                  <a:spcPts val="3739"/>
                </a:lnSpc>
                <a:buFont typeface="Arial"/>
                <a:buChar char="•"/>
              </a:pPr>
              <a:r>
                <a:rPr lang="en-US" sz="2199">
                  <a:solidFill>
                    <a:srgbClr val="031040"/>
                  </a:solidFill>
                  <a:latin typeface="Arial"/>
                  <a:ea typeface="Arial"/>
                  <a:cs typeface="Arial"/>
                  <a:sym typeface="Arial"/>
                </a:rPr>
                <a:t>total_payment_value</a:t>
              </a:r>
            </a:p>
            <a:p>
              <a:pPr algn="l" marL="474978" indent="-237489" lvl="1">
                <a:lnSpc>
                  <a:spcPts val="3739"/>
                </a:lnSpc>
                <a:buFont typeface="Arial"/>
                <a:buChar char="•"/>
              </a:pPr>
              <a:r>
                <a:rPr lang="en-US" sz="2199">
                  <a:solidFill>
                    <a:srgbClr val="031040"/>
                  </a:solidFill>
                  <a:latin typeface="Arial"/>
                  <a:ea typeface="Arial"/>
                  <a:cs typeface="Arial"/>
                  <a:sym typeface="Arial"/>
                </a:rPr>
                <a:t>total_discount_value</a:t>
              </a:r>
            </a:p>
            <a:p>
              <a:pPr algn="l">
                <a:lnSpc>
                  <a:spcPts val="3739"/>
                </a:lnSpc>
              </a:pPr>
              <a:r>
                <a:rPr lang="en-US" sz="2199" b="true">
                  <a:solidFill>
                    <a:srgbClr val="03104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Customer and Review Features:</a:t>
              </a:r>
            </a:p>
            <a:p>
              <a:pPr algn="l" marL="474978" indent="-237489" lvl="1">
                <a:lnSpc>
                  <a:spcPts val="3739"/>
                </a:lnSpc>
                <a:buFont typeface="Arial"/>
                <a:buChar char="•"/>
              </a:pPr>
              <a:r>
                <a:rPr lang="en-US" sz="2199">
                  <a:solidFill>
                    <a:srgbClr val="031040"/>
                  </a:solidFill>
                  <a:latin typeface="Arial"/>
                  <a:ea typeface="Arial"/>
                  <a:cs typeface="Arial"/>
                  <a:sym typeface="Arial"/>
                </a:rPr>
                <a:t>r</a:t>
              </a:r>
              <a:r>
                <a:rPr lang="en-US" sz="2199">
                  <a:solidFill>
                    <a:srgbClr val="031040"/>
                  </a:solidFill>
                  <a:latin typeface="Arial"/>
                  <a:ea typeface="Arial"/>
                  <a:cs typeface="Arial"/>
                  <a:sym typeface="Arial"/>
                </a:rPr>
                <a:t>eview_positive_flag</a:t>
              </a:r>
            </a:p>
            <a:p>
              <a:pPr algn="l">
                <a:lnSpc>
                  <a:spcPts val="3739"/>
                </a:lnSpc>
              </a:pPr>
              <a:r>
                <a:rPr lang="en-US" sz="2199" b="true">
                  <a:solidFill>
                    <a:srgbClr val="03104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Delivery and Time Features:</a:t>
              </a:r>
            </a:p>
            <a:p>
              <a:pPr algn="l" marL="474978" indent="-237489" lvl="1">
                <a:lnSpc>
                  <a:spcPts val="3739"/>
                </a:lnSpc>
                <a:buFont typeface="Arial"/>
                <a:buChar char="•"/>
              </a:pPr>
              <a:r>
                <a:rPr lang="en-US" sz="2199">
                  <a:solidFill>
                    <a:srgbClr val="031040"/>
                  </a:solidFill>
                  <a:latin typeface="Arial"/>
                  <a:ea typeface="Arial"/>
                  <a:cs typeface="Arial"/>
                  <a:sym typeface="Arial"/>
                </a:rPr>
                <a:t>approval_time</a:t>
              </a:r>
            </a:p>
            <a:p>
              <a:pPr algn="l" marL="474978" indent="-237489" lvl="1">
                <a:lnSpc>
                  <a:spcPts val="3739"/>
                </a:lnSpc>
                <a:buFont typeface="Arial"/>
                <a:buChar char="•"/>
              </a:pPr>
              <a:r>
                <a:rPr lang="en-US" sz="2199">
                  <a:solidFill>
                    <a:srgbClr val="031040"/>
                  </a:solidFill>
                  <a:latin typeface="Arial"/>
                  <a:ea typeface="Arial"/>
                  <a:cs typeface="Arial"/>
                  <a:sym typeface="Arial"/>
                </a:rPr>
                <a:t>carrier_delivery_time</a:t>
              </a:r>
            </a:p>
            <a:p>
              <a:pPr algn="l" marL="474978" indent="-237489" lvl="1">
                <a:lnSpc>
                  <a:spcPts val="3739"/>
                </a:lnSpc>
                <a:buFont typeface="Arial"/>
                <a:buChar char="•"/>
              </a:pPr>
              <a:r>
                <a:rPr lang="en-US" sz="2199">
                  <a:solidFill>
                    <a:srgbClr val="031040"/>
                  </a:solidFill>
                  <a:latin typeface="Arial"/>
                  <a:ea typeface="Arial"/>
                  <a:cs typeface="Arial"/>
                  <a:sym typeface="Arial"/>
                </a:rPr>
                <a:t>customer_delivery_time</a:t>
              </a:r>
            </a:p>
            <a:p>
              <a:pPr algn="l" marL="474978" indent="-237489" lvl="1">
                <a:lnSpc>
                  <a:spcPts val="3739"/>
                </a:lnSpc>
                <a:buFont typeface="Arial"/>
                <a:buChar char="•"/>
              </a:pPr>
              <a:r>
                <a:rPr lang="en-US" sz="2199">
                  <a:solidFill>
                    <a:srgbClr val="031040"/>
                  </a:solidFill>
                  <a:latin typeface="Arial"/>
                  <a:ea typeface="Arial"/>
                  <a:cs typeface="Arial"/>
                  <a:sym typeface="Arial"/>
                </a:rPr>
                <a:t>delivery_delay</a:t>
              </a:r>
            </a:p>
            <a:p>
              <a:pPr algn="l" marL="474978" indent="-237489" lvl="1">
                <a:lnSpc>
                  <a:spcPts val="3739"/>
                </a:lnSpc>
                <a:buFont typeface="Arial"/>
                <a:buChar char="•"/>
              </a:pPr>
              <a:r>
                <a:rPr lang="en-US" sz="2199">
                  <a:solidFill>
                    <a:srgbClr val="031040"/>
                  </a:solidFill>
                  <a:latin typeface="Arial"/>
                  <a:ea typeface="Arial"/>
                  <a:cs typeface="Arial"/>
                  <a:sym typeface="Arial"/>
                </a:rPr>
                <a:t>late_delivery_flag</a:t>
              </a:r>
            </a:p>
            <a:p>
              <a:pPr algn="l" marL="474978" indent="-237489" lvl="1">
                <a:lnSpc>
                  <a:spcPts val="3739"/>
                </a:lnSpc>
                <a:buFont typeface="Arial"/>
                <a:buChar char="•"/>
              </a:pPr>
              <a:r>
                <a:rPr lang="en-US" sz="2199">
                  <a:solidFill>
                    <a:srgbClr val="031040"/>
                  </a:solidFill>
                  <a:latin typeface="Arial"/>
                  <a:ea typeface="Arial"/>
                  <a:cs typeface="Arial"/>
                  <a:sym typeface="Arial"/>
                </a:rPr>
                <a:t>delivery_days</a:t>
              </a:r>
            </a:p>
          </p:txBody>
        </p:sp>
      </p:grp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>
  <p:cSld>
    <p:bg>
      <p:bgPr>
        <a:solidFill>
          <a:srgbClr val="F8DA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18998" y="1974368"/>
            <a:ext cx="5491596" cy="2609653"/>
            <a:chOff x="0" y="0"/>
            <a:chExt cx="1446346" cy="68731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46346" cy="687316"/>
            </a:xfrm>
            <a:custGeom>
              <a:avLst/>
              <a:gdLst/>
              <a:ahLst/>
              <a:cxnLst/>
              <a:rect r="r" b="b" t="t" l="l"/>
              <a:pathLst>
                <a:path h="687316" w="1446346">
                  <a:moveTo>
                    <a:pt x="56391" y="0"/>
                  </a:moveTo>
                  <a:lnTo>
                    <a:pt x="1389955" y="0"/>
                  </a:lnTo>
                  <a:cubicBezTo>
                    <a:pt x="1421099" y="0"/>
                    <a:pt x="1446346" y="25247"/>
                    <a:pt x="1446346" y="56391"/>
                  </a:cubicBezTo>
                  <a:lnTo>
                    <a:pt x="1446346" y="630925"/>
                  </a:lnTo>
                  <a:cubicBezTo>
                    <a:pt x="1446346" y="662069"/>
                    <a:pt x="1421099" y="687316"/>
                    <a:pt x="1389955" y="687316"/>
                  </a:cubicBezTo>
                  <a:lnTo>
                    <a:pt x="56391" y="687316"/>
                  </a:lnTo>
                  <a:cubicBezTo>
                    <a:pt x="25247" y="687316"/>
                    <a:pt x="0" y="662069"/>
                    <a:pt x="0" y="630925"/>
                  </a:cubicBezTo>
                  <a:lnTo>
                    <a:pt x="0" y="56391"/>
                  </a:lnTo>
                  <a:cubicBezTo>
                    <a:pt x="0" y="25247"/>
                    <a:pt x="25247" y="0"/>
                    <a:pt x="56391" y="0"/>
                  </a:cubicBezTo>
                  <a:close/>
                </a:path>
              </a:pathLst>
            </a:custGeom>
            <a:solidFill>
              <a:srgbClr val="FBFBFF">
                <a:alpha val="54902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1446346" cy="7063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6400060" y="1974368"/>
            <a:ext cx="5491596" cy="2609653"/>
            <a:chOff x="0" y="0"/>
            <a:chExt cx="1446346" cy="68731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446346" cy="687316"/>
            </a:xfrm>
            <a:custGeom>
              <a:avLst/>
              <a:gdLst/>
              <a:ahLst/>
              <a:cxnLst/>
              <a:rect r="r" b="b" t="t" l="l"/>
              <a:pathLst>
                <a:path h="687316" w="1446346">
                  <a:moveTo>
                    <a:pt x="56391" y="0"/>
                  </a:moveTo>
                  <a:lnTo>
                    <a:pt x="1389955" y="0"/>
                  </a:lnTo>
                  <a:cubicBezTo>
                    <a:pt x="1421099" y="0"/>
                    <a:pt x="1446346" y="25247"/>
                    <a:pt x="1446346" y="56391"/>
                  </a:cubicBezTo>
                  <a:lnTo>
                    <a:pt x="1446346" y="630925"/>
                  </a:lnTo>
                  <a:cubicBezTo>
                    <a:pt x="1446346" y="662069"/>
                    <a:pt x="1421099" y="687316"/>
                    <a:pt x="1389955" y="687316"/>
                  </a:cubicBezTo>
                  <a:lnTo>
                    <a:pt x="56391" y="687316"/>
                  </a:lnTo>
                  <a:cubicBezTo>
                    <a:pt x="25247" y="687316"/>
                    <a:pt x="0" y="662069"/>
                    <a:pt x="0" y="630925"/>
                  </a:cubicBezTo>
                  <a:lnTo>
                    <a:pt x="0" y="56391"/>
                  </a:lnTo>
                  <a:cubicBezTo>
                    <a:pt x="0" y="25247"/>
                    <a:pt x="25247" y="0"/>
                    <a:pt x="56391" y="0"/>
                  </a:cubicBezTo>
                  <a:close/>
                </a:path>
              </a:pathLst>
            </a:custGeom>
            <a:solidFill>
              <a:srgbClr val="FBFBFF">
                <a:alpha val="54902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19050"/>
              <a:ext cx="1446346" cy="7063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2177406" y="1974368"/>
            <a:ext cx="5491596" cy="2609653"/>
            <a:chOff x="0" y="0"/>
            <a:chExt cx="1446346" cy="68731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446346" cy="687316"/>
            </a:xfrm>
            <a:custGeom>
              <a:avLst/>
              <a:gdLst/>
              <a:ahLst/>
              <a:cxnLst/>
              <a:rect r="r" b="b" t="t" l="l"/>
              <a:pathLst>
                <a:path h="687316" w="1446346">
                  <a:moveTo>
                    <a:pt x="56391" y="0"/>
                  </a:moveTo>
                  <a:lnTo>
                    <a:pt x="1389955" y="0"/>
                  </a:lnTo>
                  <a:cubicBezTo>
                    <a:pt x="1421099" y="0"/>
                    <a:pt x="1446346" y="25247"/>
                    <a:pt x="1446346" y="56391"/>
                  </a:cubicBezTo>
                  <a:lnTo>
                    <a:pt x="1446346" y="630925"/>
                  </a:lnTo>
                  <a:cubicBezTo>
                    <a:pt x="1446346" y="662069"/>
                    <a:pt x="1421099" y="687316"/>
                    <a:pt x="1389955" y="687316"/>
                  </a:cubicBezTo>
                  <a:lnTo>
                    <a:pt x="56391" y="687316"/>
                  </a:lnTo>
                  <a:cubicBezTo>
                    <a:pt x="25247" y="687316"/>
                    <a:pt x="0" y="662069"/>
                    <a:pt x="0" y="630925"/>
                  </a:cubicBezTo>
                  <a:lnTo>
                    <a:pt x="0" y="56391"/>
                  </a:lnTo>
                  <a:cubicBezTo>
                    <a:pt x="0" y="25247"/>
                    <a:pt x="25247" y="0"/>
                    <a:pt x="56391" y="0"/>
                  </a:cubicBezTo>
                  <a:close/>
                </a:path>
              </a:pathLst>
            </a:custGeom>
            <a:solidFill>
              <a:srgbClr val="FBFBFF">
                <a:alpha val="54902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19050"/>
              <a:ext cx="1446346" cy="7063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876981" y="2338175"/>
            <a:ext cx="4975630" cy="695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00"/>
              </a:lnSpc>
            </a:pPr>
            <a:r>
              <a:rPr lang="en-US" sz="4000" b="true">
                <a:solidFill>
                  <a:srgbClr val="091E69"/>
                </a:solidFill>
                <a:latin typeface="Arial Bold"/>
                <a:ea typeface="Arial Bold"/>
                <a:cs typeface="Arial Bold"/>
                <a:sym typeface="Arial Bold"/>
              </a:rPr>
              <a:t>Logistic Regression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39311" y="3041017"/>
            <a:ext cx="4850970" cy="10934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19"/>
              </a:lnSpc>
            </a:pPr>
            <a:r>
              <a:rPr lang="en-US" sz="2399">
                <a:solidFill>
                  <a:srgbClr val="031040"/>
                </a:solidFill>
                <a:latin typeface="Arial"/>
                <a:ea typeface="Arial"/>
                <a:cs typeface="Arial"/>
                <a:sym typeface="Arial"/>
              </a:rPr>
              <a:t>AUC: 0.704</a:t>
            </a:r>
          </a:p>
          <a:p>
            <a:pPr algn="ctr">
              <a:lnSpc>
                <a:spcPts val="4319"/>
              </a:lnSpc>
            </a:pPr>
            <a:r>
              <a:rPr lang="en-US" sz="2399">
                <a:solidFill>
                  <a:srgbClr val="031040"/>
                </a:solidFill>
                <a:latin typeface="Arial"/>
                <a:ea typeface="Arial"/>
                <a:cs typeface="Arial"/>
                <a:sym typeface="Arial"/>
              </a:rPr>
              <a:t>Accuracy: 0.8148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656185" y="2338175"/>
            <a:ext cx="4975630" cy="695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00"/>
              </a:lnSpc>
            </a:pPr>
            <a:r>
              <a:rPr lang="en-US" sz="4000" b="true">
                <a:solidFill>
                  <a:srgbClr val="091E69"/>
                </a:solidFill>
                <a:latin typeface="Arial Bold"/>
                <a:ea typeface="Arial Bold"/>
                <a:cs typeface="Arial Bold"/>
                <a:sym typeface="Arial Bold"/>
              </a:rPr>
              <a:t>Random Forest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718515" y="3041017"/>
            <a:ext cx="4850970" cy="10934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19"/>
              </a:lnSpc>
            </a:pPr>
            <a:r>
              <a:rPr lang="en-US" sz="2399">
                <a:solidFill>
                  <a:srgbClr val="031040"/>
                </a:solidFill>
                <a:latin typeface="Arial"/>
                <a:ea typeface="Arial"/>
                <a:cs typeface="Arial"/>
                <a:sym typeface="Arial"/>
              </a:rPr>
              <a:t>AUC: 0.693</a:t>
            </a:r>
          </a:p>
          <a:p>
            <a:pPr algn="ctr">
              <a:lnSpc>
                <a:spcPts val="4319"/>
              </a:lnSpc>
            </a:pPr>
            <a:r>
              <a:rPr lang="en-US" sz="2399">
                <a:solidFill>
                  <a:srgbClr val="031040"/>
                </a:solidFill>
                <a:latin typeface="Arial"/>
                <a:ea typeface="Arial"/>
                <a:cs typeface="Arial"/>
                <a:sym typeface="Arial"/>
              </a:rPr>
              <a:t>Accuracy: 0.8165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435389" y="2338175"/>
            <a:ext cx="4975630" cy="695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00"/>
              </a:lnSpc>
            </a:pPr>
            <a:r>
              <a:rPr lang="en-US" sz="4000" b="true">
                <a:solidFill>
                  <a:srgbClr val="091E69"/>
                </a:solidFill>
                <a:latin typeface="Arial Bold"/>
                <a:ea typeface="Arial Bold"/>
                <a:cs typeface="Arial Bold"/>
                <a:sym typeface="Arial Bold"/>
              </a:rPr>
              <a:t>Gradient Boosting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497719" y="3041017"/>
            <a:ext cx="4850970" cy="10934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19"/>
              </a:lnSpc>
            </a:pPr>
            <a:r>
              <a:rPr lang="en-US" sz="2399">
                <a:solidFill>
                  <a:srgbClr val="031040"/>
                </a:solidFill>
                <a:latin typeface="Arial"/>
                <a:ea typeface="Arial"/>
                <a:cs typeface="Arial"/>
                <a:sym typeface="Arial"/>
              </a:rPr>
              <a:t>AUC: 0.710</a:t>
            </a:r>
          </a:p>
          <a:p>
            <a:pPr algn="ctr">
              <a:lnSpc>
                <a:spcPts val="4319"/>
              </a:lnSpc>
            </a:pPr>
            <a:r>
              <a:rPr lang="en-US" sz="2399">
                <a:solidFill>
                  <a:srgbClr val="031040"/>
                </a:solidFill>
                <a:latin typeface="Arial"/>
                <a:ea typeface="Arial"/>
                <a:cs typeface="Arial"/>
                <a:sym typeface="Arial"/>
              </a:rPr>
              <a:t>Accuracy: 0.8171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18998" y="4999836"/>
            <a:ext cx="17050003" cy="36488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18157" indent="-259078" lvl="1">
              <a:lnSpc>
                <a:spcPts val="4823"/>
              </a:lnSpc>
              <a:buFont typeface="Arial"/>
              <a:buChar char="•"/>
            </a:pPr>
            <a:r>
              <a:rPr lang="en-US" b="true" sz="2399">
                <a:solidFill>
                  <a:srgbClr val="031040"/>
                </a:solidFill>
                <a:latin typeface="Arial Bold"/>
                <a:ea typeface="Arial Bold"/>
                <a:cs typeface="Arial Bold"/>
                <a:sym typeface="Arial Bold"/>
              </a:rPr>
              <a:t>Logistic Regression</a:t>
            </a:r>
            <a:r>
              <a:rPr lang="en-US" sz="2399">
                <a:solidFill>
                  <a:srgbClr val="031040"/>
                </a:solidFill>
                <a:latin typeface="Arial"/>
                <a:ea typeface="Arial"/>
                <a:cs typeface="Arial"/>
                <a:sym typeface="Arial"/>
              </a:rPr>
              <a:t> shows a moderate AUC, indicating fair performance in distinguishing between classes. Its accuracy is quite high, suggesting that it generally performs well on the given dataset.</a:t>
            </a:r>
          </a:p>
          <a:p>
            <a:pPr algn="just" marL="518157" indent="-259078" lvl="1">
              <a:lnSpc>
                <a:spcPts val="4823"/>
              </a:lnSpc>
              <a:buFont typeface="Arial"/>
              <a:buChar char="•"/>
            </a:pPr>
            <a:r>
              <a:rPr lang="en-US" b="true" sz="2399">
                <a:solidFill>
                  <a:srgbClr val="031040"/>
                </a:solidFill>
                <a:latin typeface="Arial Bold"/>
                <a:ea typeface="Arial Bold"/>
                <a:cs typeface="Arial Bold"/>
                <a:sym typeface="Arial Bold"/>
              </a:rPr>
              <a:t>Random Forest</a:t>
            </a:r>
            <a:r>
              <a:rPr lang="en-US" sz="2399">
                <a:solidFill>
                  <a:srgbClr val="031040"/>
                </a:solidFill>
                <a:latin typeface="Arial"/>
                <a:ea typeface="Arial"/>
                <a:cs typeface="Arial"/>
                <a:sym typeface="Arial"/>
              </a:rPr>
              <a:t> performs similarly to Logistic Regression, with a slightly higher accuracy (0.17% better). However, its AUC is slightly lower, suggesting it might not be as effective at class separation compared to Logistic Regression.</a:t>
            </a:r>
          </a:p>
          <a:p>
            <a:pPr algn="just" marL="518157" indent="-259078" lvl="1">
              <a:lnSpc>
                <a:spcPts val="4823"/>
              </a:lnSpc>
              <a:buFont typeface="Arial"/>
              <a:buChar char="•"/>
            </a:pPr>
            <a:r>
              <a:rPr lang="en-US" b="true" sz="2399">
                <a:solidFill>
                  <a:srgbClr val="031040"/>
                </a:solidFill>
                <a:latin typeface="Arial Bold"/>
                <a:ea typeface="Arial Bold"/>
                <a:cs typeface="Arial Bold"/>
                <a:sym typeface="Arial Bold"/>
              </a:rPr>
              <a:t>Gradient Boosting</a:t>
            </a:r>
            <a:r>
              <a:rPr lang="en-US" sz="2399">
                <a:solidFill>
                  <a:srgbClr val="031040"/>
                </a:solidFill>
                <a:latin typeface="Arial"/>
                <a:ea typeface="Arial"/>
                <a:cs typeface="Arial"/>
                <a:sym typeface="Arial"/>
              </a:rPr>
              <a:t> has the highest AUC, indicating that it performs the best in terms of distinguishing between classes. It also has a slightly higher accuracy than the other models, making it the </a:t>
            </a:r>
            <a:r>
              <a:rPr lang="en-US" b="true" sz="2399">
                <a:solidFill>
                  <a:srgbClr val="031040"/>
                </a:solidFill>
                <a:latin typeface="Arial Bold"/>
                <a:ea typeface="Arial Bold"/>
                <a:cs typeface="Arial Bold"/>
                <a:sym typeface="Arial Bold"/>
              </a:rPr>
              <a:t>best model for this task</a:t>
            </a:r>
            <a:r>
              <a:rPr lang="en-US" sz="2399">
                <a:solidFill>
                  <a:srgbClr val="03104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>
  <p:cSld>
    <p:bg>
      <p:bgPr>
        <a:solidFill>
          <a:srgbClr val="F8DA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28700"/>
            <a:ext cx="5491596" cy="2609653"/>
            <a:chOff x="0" y="0"/>
            <a:chExt cx="7322127" cy="3479537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7322127" cy="3479537"/>
              <a:chOff x="0" y="0"/>
              <a:chExt cx="1446346" cy="687316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1446346" cy="687316"/>
              </a:xfrm>
              <a:custGeom>
                <a:avLst/>
                <a:gdLst/>
                <a:ahLst/>
                <a:cxnLst/>
                <a:rect r="r" b="b" t="t" l="l"/>
                <a:pathLst>
                  <a:path h="687316" w="1446346">
                    <a:moveTo>
                      <a:pt x="56391" y="0"/>
                    </a:moveTo>
                    <a:lnTo>
                      <a:pt x="1389955" y="0"/>
                    </a:lnTo>
                    <a:cubicBezTo>
                      <a:pt x="1421099" y="0"/>
                      <a:pt x="1446346" y="25247"/>
                      <a:pt x="1446346" y="56391"/>
                    </a:cubicBezTo>
                    <a:lnTo>
                      <a:pt x="1446346" y="630925"/>
                    </a:lnTo>
                    <a:cubicBezTo>
                      <a:pt x="1446346" y="662069"/>
                      <a:pt x="1421099" y="687316"/>
                      <a:pt x="1389955" y="687316"/>
                    </a:cubicBezTo>
                    <a:lnTo>
                      <a:pt x="56391" y="687316"/>
                    </a:lnTo>
                    <a:cubicBezTo>
                      <a:pt x="25247" y="687316"/>
                      <a:pt x="0" y="662069"/>
                      <a:pt x="0" y="630925"/>
                    </a:cubicBezTo>
                    <a:lnTo>
                      <a:pt x="0" y="56391"/>
                    </a:lnTo>
                    <a:cubicBezTo>
                      <a:pt x="0" y="25247"/>
                      <a:pt x="25247" y="0"/>
                      <a:pt x="56391" y="0"/>
                    </a:cubicBezTo>
                    <a:close/>
                  </a:path>
                </a:pathLst>
              </a:custGeom>
              <a:solidFill>
                <a:srgbClr val="FBFBFF">
                  <a:alpha val="54902"/>
                </a:srgbClr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19050"/>
                <a:ext cx="1446346" cy="70636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59"/>
                  </a:lnSpc>
                </a:pPr>
              </a:p>
            </p:txBody>
          </p:sp>
        </p:grpSp>
        <p:sp>
          <p:nvSpPr>
            <p:cNvPr name="TextBox 6" id="6"/>
            <p:cNvSpPr txBox="true"/>
            <p:nvPr/>
          </p:nvSpPr>
          <p:spPr>
            <a:xfrm rot="0">
              <a:off x="343977" y="513652"/>
              <a:ext cx="6634174" cy="8985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800"/>
                </a:lnSpc>
              </a:pPr>
              <a:r>
                <a:rPr lang="en-US" sz="4000" b="true">
                  <a:solidFill>
                    <a:srgbClr val="091E69"/>
                  </a:solidFill>
                  <a:latin typeface="Arial Bold"/>
                  <a:ea typeface="Arial Bold"/>
                  <a:cs typeface="Arial Bold"/>
                  <a:sym typeface="Arial Bold"/>
                </a:rPr>
                <a:t>Gradient Boosting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427083" y="1485699"/>
              <a:ext cx="6467960" cy="13944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319"/>
                </a:lnSpc>
              </a:pPr>
              <a:r>
                <a:rPr lang="en-US" sz="2399">
                  <a:solidFill>
                    <a:srgbClr val="031040"/>
                  </a:solidFill>
                  <a:latin typeface="Arial"/>
                  <a:ea typeface="Arial"/>
                  <a:cs typeface="Arial"/>
                  <a:sym typeface="Arial"/>
                </a:rPr>
                <a:t>AUC: 0.710</a:t>
              </a:r>
            </a:p>
            <a:p>
              <a:pPr algn="ctr">
                <a:lnSpc>
                  <a:spcPts val="4319"/>
                </a:lnSpc>
              </a:pPr>
              <a:r>
                <a:rPr lang="en-US" sz="2399">
                  <a:solidFill>
                    <a:srgbClr val="031040"/>
                  </a:solidFill>
                  <a:latin typeface="Arial"/>
                  <a:ea typeface="Arial"/>
                  <a:cs typeface="Arial"/>
                  <a:sym typeface="Arial"/>
                </a:rPr>
                <a:t>Accuracy: 0.8171</a:t>
              </a:r>
            </a:p>
          </p:txBody>
        </p:sp>
      </p:grpSp>
      <p:graphicFrame>
        <p:nvGraphicFramePr>
          <p:cNvPr name="Table 8" id="8"/>
          <p:cNvGraphicFramePr>
            <a:graphicFrameLocks noGrp="true"/>
          </p:cNvGraphicFramePr>
          <p:nvPr/>
        </p:nvGraphicFramePr>
        <p:xfrm>
          <a:off x="1655177" y="4029928"/>
          <a:ext cx="4238642" cy="2305050"/>
        </p:xfrm>
        <a:graphic>
          <a:graphicData uri="http://schemas.openxmlformats.org/drawingml/2006/table">
            <a:tbl>
              <a:tblPr/>
              <a:tblGrid>
                <a:gridCol w="2119321"/>
                <a:gridCol w="2119321"/>
              </a:tblGrid>
              <a:tr h="84518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 b="true">
                          <a:solidFill>
                            <a:srgbClr val="000000"/>
                          </a:solidFill>
                          <a:latin typeface="Montserrat Light Bold"/>
                          <a:ea typeface="Montserrat Light Bold"/>
                          <a:cs typeface="Montserrat Light Bold"/>
                          <a:sym typeface="Montserrat Light Bold"/>
                        </a:rPr>
                        <a:t>prediction</a:t>
                      </a:r>
                      <a:endParaRPr lang="en-US" sz="1100"/>
                    </a:p>
                  </a:txBody>
                  <a:tcPr marL="171450" marR="171450" marT="171450" marB="1714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 b="true">
                          <a:solidFill>
                            <a:srgbClr val="000000"/>
                          </a:solidFill>
                          <a:latin typeface="Montserrat Light Bold"/>
                          <a:ea typeface="Montserrat Light Bold"/>
                          <a:cs typeface="Montserrat Light Bold"/>
                          <a:sym typeface="Montserrat Light Bold"/>
                        </a:rPr>
                        <a:t>count</a:t>
                      </a:r>
                      <a:endParaRPr lang="en-US" sz="1100"/>
                    </a:p>
                  </a:txBody>
                  <a:tcPr marL="171450" marR="171450" marT="171450" marB="1714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2993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Montserrat Light"/>
                          <a:ea typeface="Montserrat Light"/>
                          <a:cs typeface="Montserrat Light"/>
                          <a:sym typeface="Montserrat Light"/>
                        </a:rPr>
                        <a:t>0.0</a:t>
                      </a:r>
                      <a:endParaRPr lang="en-US" sz="1100"/>
                    </a:p>
                  </a:txBody>
                  <a:tcPr marL="171450" marR="171450" marT="171450" marB="1714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Montserrat Light"/>
                          <a:ea typeface="Montserrat Light"/>
                          <a:cs typeface="Montserrat Light"/>
                          <a:sym typeface="Montserrat Light"/>
                        </a:rPr>
                        <a:t>451</a:t>
                      </a:r>
                      <a:endParaRPr lang="en-US" sz="1100"/>
                    </a:p>
                  </a:txBody>
                  <a:tcPr marL="171450" marR="171450" marT="171450" marB="1714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2993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Montserrat Light"/>
                          <a:ea typeface="Montserrat Light"/>
                          <a:cs typeface="Montserrat Light"/>
                          <a:sym typeface="Montserrat Light"/>
                        </a:rPr>
                        <a:t>1.0</a:t>
                      </a:r>
                      <a:endParaRPr lang="en-US" sz="1100"/>
                    </a:p>
                  </a:txBody>
                  <a:tcPr marL="171450" marR="171450" marT="171450" marB="1714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Montserrat Light"/>
                          <a:ea typeface="Montserrat Light"/>
                          <a:cs typeface="Montserrat Light"/>
                          <a:sym typeface="Montserrat Light"/>
                        </a:rPr>
                        <a:t>11978</a:t>
                      </a:r>
                      <a:endParaRPr lang="en-US" sz="1100"/>
                    </a:p>
                  </a:txBody>
                  <a:tcPr marL="171450" marR="171450" marT="171450" marB="1714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name="Table 9" id="9"/>
          <p:cNvGraphicFramePr>
            <a:graphicFrameLocks noGrp="true"/>
          </p:cNvGraphicFramePr>
          <p:nvPr/>
        </p:nvGraphicFramePr>
        <p:xfrm>
          <a:off x="9144000" y="2333526"/>
          <a:ext cx="8115300" cy="3044459"/>
        </p:xfrm>
        <a:graphic>
          <a:graphicData uri="http://schemas.openxmlformats.org/drawingml/2006/table">
            <a:tbl>
              <a:tblPr/>
              <a:tblGrid>
                <a:gridCol w="2028825"/>
                <a:gridCol w="2028825"/>
                <a:gridCol w="2028825"/>
                <a:gridCol w="2028825"/>
              </a:tblGrid>
              <a:tr h="101482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endParaRPr lang="en-US" sz="1100"/>
                    </a:p>
                  </a:txBody>
                  <a:tcPr marL="171450" marR="171450" marT="171450" marB="1714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 b="true">
                          <a:solidFill>
                            <a:srgbClr val="000000"/>
                          </a:solidFill>
                          <a:latin typeface="Montserrat Light Bold"/>
                          <a:ea typeface="Montserrat Light Bold"/>
                          <a:cs typeface="Montserrat Light Bold"/>
                          <a:sym typeface="Montserrat Light Bold"/>
                        </a:rPr>
                        <a:t>label</a:t>
                      </a:r>
                      <a:endParaRPr lang="en-US" sz="1100"/>
                    </a:p>
                  </a:txBody>
                  <a:tcPr marL="171450" marR="171450" marT="171450" marB="1714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 b="true">
                          <a:solidFill>
                            <a:srgbClr val="000000"/>
                          </a:solidFill>
                          <a:latin typeface="Montserrat Light Bold"/>
                          <a:ea typeface="Montserrat Light Bold"/>
                          <a:cs typeface="Montserrat Light Bold"/>
                          <a:sym typeface="Montserrat Light Bold"/>
                        </a:rPr>
                        <a:t>0.0</a:t>
                      </a:r>
                      <a:endParaRPr lang="en-US" sz="1100"/>
                    </a:p>
                  </a:txBody>
                  <a:tcPr marL="171450" marR="171450" marT="171450" marB="1714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 b="true">
                          <a:solidFill>
                            <a:srgbClr val="000000"/>
                          </a:solidFill>
                          <a:latin typeface="Montserrat Light Bold"/>
                          <a:ea typeface="Montserrat Light Bold"/>
                          <a:cs typeface="Montserrat Light Bold"/>
                          <a:sym typeface="Montserrat Light Bold"/>
                        </a:rPr>
                        <a:t>1.0</a:t>
                      </a:r>
                      <a:endParaRPr lang="en-US" sz="1100"/>
                    </a:p>
                  </a:txBody>
                  <a:tcPr marL="171450" marR="171450" marT="171450" marB="1714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1482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Montserrat Light"/>
                          <a:ea typeface="Montserrat Light"/>
                          <a:cs typeface="Montserrat Light"/>
                          <a:sym typeface="Montserrat Light"/>
                        </a:rPr>
                        <a:t>0</a:t>
                      </a:r>
                      <a:endParaRPr lang="en-US" sz="1100"/>
                    </a:p>
                  </a:txBody>
                  <a:tcPr marL="171450" marR="171450" marT="171450" marB="1714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Montserrat Light"/>
                          <a:ea typeface="Montserrat Light"/>
                          <a:cs typeface="Montserrat Light"/>
                          <a:sym typeface="Montserrat Light"/>
                        </a:rPr>
                        <a:t>0.0</a:t>
                      </a:r>
                      <a:endParaRPr lang="en-US" sz="1100"/>
                    </a:p>
                  </a:txBody>
                  <a:tcPr marL="171450" marR="171450" marT="171450" marB="1714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Montserrat Light"/>
                          <a:ea typeface="Montserrat Light"/>
                          <a:cs typeface="Montserrat Light"/>
                          <a:sym typeface="Montserrat Light"/>
                        </a:rPr>
                        <a:t>518</a:t>
                      </a:r>
                      <a:endParaRPr lang="en-US" sz="1100"/>
                    </a:p>
                  </a:txBody>
                  <a:tcPr marL="171450" marR="171450" marT="171450" marB="1714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Montserrat Light"/>
                          <a:ea typeface="Montserrat Light"/>
                          <a:cs typeface="Montserrat Light"/>
                          <a:sym typeface="Montserrat Light"/>
                        </a:rPr>
                        <a:t>1628</a:t>
                      </a:r>
                      <a:endParaRPr lang="en-US" sz="1100"/>
                    </a:p>
                  </a:txBody>
                  <a:tcPr marL="171450" marR="171450" marT="171450" marB="1714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1482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Montserrat Light"/>
                          <a:ea typeface="Montserrat Light"/>
                          <a:cs typeface="Montserrat Light"/>
                          <a:sym typeface="Montserrat Light"/>
                        </a:rPr>
                        <a:t>1</a:t>
                      </a:r>
                      <a:endParaRPr lang="en-US" sz="1100"/>
                    </a:p>
                  </a:txBody>
                  <a:tcPr marL="171450" marR="171450" marT="171450" marB="1714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Montserrat Light"/>
                          <a:ea typeface="Montserrat Light"/>
                          <a:cs typeface="Montserrat Light"/>
                          <a:sym typeface="Montserrat Light"/>
                        </a:rPr>
                        <a:t>1.0</a:t>
                      </a:r>
                      <a:endParaRPr lang="en-US" sz="1100"/>
                    </a:p>
                  </a:txBody>
                  <a:tcPr marL="171450" marR="171450" marT="171450" marB="1714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Montserrat Light"/>
                          <a:ea typeface="Montserrat Light"/>
                          <a:cs typeface="Montserrat Light"/>
                          <a:sym typeface="Montserrat Light"/>
                        </a:rPr>
                        <a:t>140</a:t>
                      </a:r>
                      <a:endParaRPr lang="en-US" sz="1100"/>
                    </a:p>
                  </a:txBody>
                  <a:tcPr marL="171450" marR="171450" marT="171450" marB="1714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Montserrat Light"/>
                          <a:ea typeface="Montserrat Light"/>
                          <a:cs typeface="Montserrat Light"/>
                          <a:sym typeface="Montserrat Light"/>
                        </a:rPr>
                        <a:t>7381</a:t>
                      </a:r>
                      <a:endParaRPr lang="en-US" sz="1100"/>
                    </a:p>
                  </a:txBody>
                  <a:tcPr marL="171450" marR="171450" marT="171450" marB="1714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10" id="10"/>
          <p:cNvSpPr txBox="true"/>
          <p:nvPr/>
        </p:nvSpPr>
        <p:spPr>
          <a:xfrm rot="0">
            <a:off x="1028700" y="6688941"/>
            <a:ext cx="7098219" cy="27222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18157" indent="-259078" lvl="1">
              <a:lnSpc>
                <a:spcPts val="4319"/>
              </a:lnSpc>
              <a:buFont typeface="Arial"/>
              <a:buChar char="•"/>
            </a:pPr>
            <a:r>
              <a:rPr lang="en-US" b="true" sz="2399">
                <a:solidFill>
                  <a:srgbClr val="031040"/>
                </a:solidFill>
                <a:latin typeface="Arial Bold"/>
                <a:ea typeface="Arial Bold"/>
                <a:cs typeface="Arial Bold"/>
                <a:sym typeface="Arial Bold"/>
              </a:rPr>
              <a:t>Prediction Breakdown:</a:t>
            </a:r>
          </a:p>
          <a:p>
            <a:pPr algn="just" marL="1036314" indent="-345438" lvl="2">
              <a:lnSpc>
                <a:spcPts val="4319"/>
              </a:lnSpc>
              <a:buFont typeface="Arial"/>
              <a:buChar char="⚬"/>
            </a:pPr>
            <a:r>
              <a:rPr lang="en-US" sz="2399">
                <a:solidFill>
                  <a:srgbClr val="031040"/>
                </a:solidFill>
                <a:latin typeface="Arial"/>
                <a:ea typeface="Arial"/>
                <a:cs typeface="Arial"/>
                <a:sym typeface="Arial"/>
              </a:rPr>
              <a:t>Predicted 0.0: 451 cases</a:t>
            </a:r>
          </a:p>
          <a:p>
            <a:pPr algn="just" marL="1036314" indent="-345438" lvl="2">
              <a:lnSpc>
                <a:spcPts val="4319"/>
              </a:lnSpc>
              <a:buFont typeface="Arial"/>
              <a:buChar char="⚬"/>
            </a:pPr>
            <a:r>
              <a:rPr lang="en-US" sz="2399">
                <a:solidFill>
                  <a:srgbClr val="031040"/>
                </a:solidFill>
                <a:latin typeface="Arial"/>
                <a:ea typeface="Arial"/>
                <a:cs typeface="Arial"/>
                <a:sym typeface="Arial"/>
              </a:rPr>
              <a:t>Predicted 1.0: 11,978 cases</a:t>
            </a:r>
          </a:p>
          <a:p>
            <a:pPr algn="just" marL="1036314" indent="-345438" lvl="2">
              <a:lnSpc>
                <a:spcPts val="4319"/>
              </a:lnSpc>
              <a:buFont typeface="Arial"/>
              <a:buChar char="⚬"/>
            </a:pPr>
            <a:r>
              <a:rPr lang="en-US" sz="2399">
                <a:solidFill>
                  <a:srgbClr val="031040"/>
                </a:solidFill>
                <a:latin typeface="Arial"/>
                <a:ea typeface="Arial"/>
                <a:cs typeface="Arial"/>
                <a:sym typeface="Arial"/>
              </a:rPr>
              <a:t>This shows that the model is more likely to predict the positive class (1.0).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144000" y="6003409"/>
            <a:ext cx="8115300" cy="16363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319"/>
              </a:lnSpc>
            </a:pPr>
            <a:r>
              <a:rPr lang="en-US" sz="2399">
                <a:solidFill>
                  <a:srgbClr val="031040"/>
                </a:solidFill>
                <a:latin typeface="Arial"/>
                <a:ea typeface="Arial"/>
                <a:cs typeface="Arial"/>
                <a:sym typeface="Arial"/>
              </a:rPr>
              <a:t>The True Positive Ratio (TPR) is approximately 98.14%. This means that the model correctly identified 98.14% of the actual positive cases (1.0) in the dataset.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DA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12472" y="465260"/>
            <a:ext cx="17663057" cy="6098536"/>
            <a:chOff x="0" y="0"/>
            <a:chExt cx="4651999" cy="160619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651999" cy="1606199"/>
            </a:xfrm>
            <a:custGeom>
              <a:avLst/>
              <a:gdLst/>
              <a:ahLst/>
              <a:cxnLst/>
              <a:rect r="r" b="b" t="t" l="l"/>
              <a:pathLst>
                <a:path h="1606199" w="4651999">
                  <a:moveTo>
                    <a:pt x="31997" y="0"/>
                  </a:moveTo>
                  <a:lnTo>
                    <a:pt x="4620002" y="0"/>
                  </a:lnTo>
                  <a:cubicBezTo>
                    <a:pt x="4637673" y="0"/>
                    <a:pt x="4651999" y="14325"/>
                    <a:pt x="4651999" y="31997"/>
                  </a:cubicBezTo>
                  <a:lnTo>
                    <a:pt x="4651999" y="1574202"/>
                  </a:lnTo>
                  <a:cubicBezTo>
                    <a:pt x="4651999" y="1582688"/>
                    <a:pt x="4648627" y="1590827"/>
                    <a:pt x="4642627" y="1596827"/>
                  </a:cubicBezTo>
                  <a:cubicBezTo>
                    <a:pt x="4636626" y="1602828"/>
                    <a:pt x="4628488" y="1606199"/>
                    <a:pt x="4620002" y="1606199"/>
                  </a:cubicBezTo>
                  <a:lnTo>
                    <a:pt x="31997" y="1606199"/>
                  </a:lnTo>
                  <a:cubicBezTo>
                    <a:pt x="23511" y="1606199"/>
                    <a:pt x="15372" y="1602828"/>
                    <a:pt x="9372" y="1596827"/>
                  </a:cubicBezTo>
                  <a:cubicBezTo>
                    <a:pt x="3371" y="1590827"/>
                    <a:pt x="0" y="1582688"/>
                    <a:pt x="0" y="1574202"/>
                  </a:cubicBezTo>
                  <a:lnTo>
                    <a:pt x="0" y="31997"/>
                  </a:lnTo>
                  <a:cubicBezTo>
                    <a:pt x="0" y="23511"/>
                    <a:pt x="3371" y="15372"/>
                    <a:pt x="9372" y="9372"/>
                  </a:cubicBezTo>
                  <a:cubicBezTo>
                    <a:pt x="15372" y="3371"/>
                    <a:pt x="23511" y="0"/>
                    <a:pt x="31997" y="0"/>
                  </a:cubicBezTo>
                  <a:close/>
                </a:path>
              </a:pathLst>
            </a:custGeom>
            <a:solidFill>
              <a:srgbClr val="FBFBFF">
                <a:alpha val="54902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4651999" cy="16252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369313" y="777393"/>
            <a:ext cx="7033539" cy="5476820"/>
          </a:xfrm>
          <a:custGeom>
            <a:avLst/>
            <a:gdLst/>
            <a:ahLst/>
            <a:cxnLst/>
            <a:rect r="r" b="b" t="t" l="l"/>
            <a:pathLst>
              <a:path h="5476820" w="7033539">
                <a:moveTo>
                  <a:pt x="0" y="0"/>
                </a:moveTo>
                <a:lnTo>
                  <a:pt x="7033539" y="0"/>
                </a:lnTo>
                <a:lnTo>
                  <a:pt x="7033539" y="5476820"/>
                </a:lnTo>
                <a:lnTo>
                  <a:pt x="0" y="54768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680577" y="923970"/>
            <a:ext cx="7197464" cy="5183666"/>
          </a:xfrm>
          <a:custGeom>
            <a:avLst/>
            <a:gdLst/>
            <a:ahLst/>
            <a:cxnLst/>
            <a:rect r="r" b="b" t="t" l="l"/>
            <a:pathLst>
              <a:path h="5183666" w="7197464">
                <a:moveTo>
                  <a:pt x="0" y="0"/>
                </a:moveTo>
                <a:lnTo>
                  <a:pt x="7197464" y="0"/>
                </a:lnTo>
                <a:lnTo>
                  <a:pt x="7197464" y="5183666"/>
                </a:lnTo>
                <a:lnTo>
                  <a:pt x="0" y="51836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845654" y="6866079"/>
            <a:ext cx="8080857" cy="19850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59"/>
              </a:lnSpc>
            </a:pPr>
            <a:r>
              <a:rPr lang="en-US" sz="2199">
                <a:solidFill>
                  <a:srgbClr val="031040"/>
                </a:solidFill>
                <a:latin typeface="Arial"/>
                <a:ea typeface="Arial"/>
                <a:cs typeface="Arial"/>
                <a:sym typeface="Arial"/>
              </a:rPr>
              <a:t>At 10% and 30% of the data, the model is 21.68% and 24.75% </a:t>
            </a:r>
            <a:r>
              <a:rPr lang="en-US" sz="2199" b="true">
                <a:solidFill>
                  <a:srgbClr val="031040"/>
                </a:solidFill>
                <a:latin typeface="Arial Bold"/>
                <a:ea typeface="Arial Bold"/>
                <a:cs typeface="Arial Bold"/>
                <a:sym typeface="Arial Bold"/>
              </a:rPr>
              <a:t>better </a:t>
            </a:r>
            <a:r>
              <a:rPr lang="en-US" sz="2199">
                <a:solidFill>
                  <a:srgbClr val="031040"/>
                </a:solidFill>
                <a:latin typeface="Arial"/>
                <a:ea typeface="Arial"/>
                <a:cs typeface="Arial"/>
                <a:sym typeface="Arial"/>
              </a:rPr>
              <a:t>than random guessing.</a:t>
            </a:r>
          </a:p>
          <a:p>
            <a:pPr algn="ctr">
              <a:lnSpc>
                <a:spcPts val="3959"/>
              </a:lnSpc>
            </a:pPr>
            <a:r>
              <a:rPr lang="en-US" sz="2199">
                <a:solidFill>
                  <a:srgbClr val="031040"/>
                </a:solidFill>
                <a:latin typeface="Arial"/>
                <a:ea typeface="Arial"/>
                <a:cs typeface="Arial"/>
                <a:sym typeface="Arial"/>
              </a:rPr>
              <a:t>The model is 21.68% to 24.75% </a:t>
            </a:r>
            <a:r>
              <a:rPr lang="en-US" sz="2199" b="true">
                <a:solidFill>
                  <a:srgbClr val="031040"/>
                </a:solidFill>
                <a:latin typeface="Arial Bold"/>
                <a:ea typeface="Arial Bold"/>
                <a:cs typeface="Arial Bold"/>
                <a:sym typeface="Arial Bold"/>
              </a:rPr>
              <a:t>more effective</a:t>
            </a:r>
            <a:r>
              <a:rPr lang="en-US" sz="2199">
                <a:solidFill>
                  <a:srgbClr val="031040"/>
                </a:solidFill>
                <a:latin typeface="Arial"/>
                <a:ea typeface="Arial"/>
                <a:cs typeface="Arial"/>
                <a:sym typeface="Arial"/>
              </a:rPr>
              <a:t> than random guessing in the early thresholds of the data.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116273" y="6866079"/>
            <a:ext cx="8326073" cy="24803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59"/>
              </a:lnSpc>
            </a:pPr>
            <a:r>
              <a:rPr lang="en-US" sz="2199">
                <a:solidFill>
                  <a:srgbClr val="031040"/>
                </a:solidFill>
                <a:latin typeface="Arial"/>
                <a:ea typeface="Arial"/>
                <a:cs typeface="Arial"/>
                <a:sym typeface="Arial"/>
              </a:rPr>
              <a:t>The ROC curve shows the</a:t>
            </a:r>
            <a:r>
              <a:rPr lang="en-US" sz="2199">
                <a:solidFill>
                  <a:srgbClr val="03104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199" b="true">
                <a:solidFill>
                  <a:srgbClr val="031040"/>
                </a:solidFill>
                <a:latin typeface="Arial Bold"/>
                <a:ea typeface="Arial Bold"/>
                <a:cs typeface="Arial Bold"/>
                <a:sym typeface="Arial Bold"/>
              </a:rPr>
              <a:t>tradeoff between True Positive Rate and False Positive Rate</a:t>
            </a:r>
            <a:r>
              <a:rPr lang="en-US" sz="2199">
                <a:solidFill>
                  <a:srgbClr val="031040"/>
                </a:solidFill>
                <a:latin typeface="Arial"/>
                <a:ea typeface="Arial"/>
                <a:cs typeface="Arial"/>
                <a:sym typeface="Arial"/>
              </a:rPr>
              <a:t> at different classification thresholds.</a:t>
            </a:r>
          </a:p>
          <a:p>
            <a:pPr algn="ctr">
              <a:lnSpc>
                <a:spcPts val="3959"/>
              </a:lnSpc>
            </a:pPr>
            <a:r>
              <a:rPr lang="en-US" sz="2199">
                <a:solidFill>
                  <a:srgbClr val="031040"/>
                </a:solidFill>
                <a:latin typeface="Arial"/>
                <a:ea typeface="Arial"/>
                <a:cs typeface="Arial"/>
                <a:sym typeface="Arial"/>
              </a:rPr>
              <a:t>AUC of 0.71 indicates that the model has </a:t>
            </a:r>
            <a:r>
              <a:rPr lang="en-US" sz="2199" b="true">
                <a:solidFill>
                  <a:srgbClr val="031040"/>
                </a:solidFill>
                <a:latin typeface="Arial Bold"/>
                <a:ea typeface="Arial Bold"/>
                <a:cs typeface="Arial Bold"/>
                <a:sym typeface="Arial Bold"/>
              </a:rPr>
              <a:t>good discriminatory power</a:t>
            </a:r>
            <a:r>
              <a:rPr lang="en-US" sz="2199">
                <a:solidFill>
                  <a:srgbClr val="031040"/>
                </a:solidFill>
                <a:latin typeface="Arial"/>
                <a:ea typeface="Arial"/>
                <a:cs typeface="Arial"/>
                <a:sym typeface="Arial"/>
              </a:rPr>
              <a:t>, with a better-than-random ability to distinguish between the positive and negative classes.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DA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192519" y="6031626"/>
            <a:ext cx="7902963" cy="7902963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0D0D3">
                <a:alpha val="4000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6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5873339" y="4108495"/>
            <a:ext cx="6541322" cy="5149805"/>
          </a:xfrm>
          <a:custGeom>
            <a:avLst/>
            <a:gdLst/>
            <a:ahLst/>
            <a:cxnLst/>
            <a:rect r="r" b="b" t="t" l="l"/>
            <a:pathLst>
              <a:path h="5149805" w="6541322">
                <a:moveTo>
                  <a:pt x="0" y="0"/>
                </a:moveTo>
                <a:lnTo>
                  <a:pt x="6541322" y="0"/>
                </a:lnTo>
                <a:lnTo>
                  <a:pt x="6541322" y="5149805"/>
                </a:lnTo>
                <a:lnTo>
                  <a:pt x="0" y="51498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6" id="6"/>
          <p:cNvGrpSpPr/>
          <p:nvPr/>
        </p:nvGrpSpPr>
        <p:grpSpPr>
          <a:xfrm rot="0">
            <a:off x="406590" y="465260"/>
            <a:ext cx="17474820" cy="9356481"/>
            <a:chOff x="0" y="0"/>
            <a:chExt cx="4602422" cy="246425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602422" cy="2464258"/>
            </a:xfrm>
            <a:custGeom>
              <a:avLst/>
              <a:gdLst/>
              <a:ahLst/>
              <a:cxnLst/>
              <a:rect r="r" b="b" t="t" l="l"/>
              <a:pathLst>
                <a:path h="2464258" w="4602422">
                  <a:moveTo>
                    <a:pt x="17721" y="0"/>
                  </a:moveTo>
                  <a:lnTo>
                    <a:pt x="4584700" y="0"/>
                  </a:lnTo>
                  <a:cubicBezTo>
                    <a:pt x="4594488" y="0"/>
                    <a:pt x="4602422" y="7934"/>
                    <a:pt x="4602422" y="17721"/>
                  </a:cubicBezTo>
                  <a:lnTo>
                    <a:pt x="4602422" y="2446537"/>
                  </a:lnTo>
                  <a:cubicBezTo>
                    <a:pt x="4602422" y="2456324"/>
                    <a:pt x="4594488" y="2464258"/>
                    <a:pt x="4584700" y="2464258"/>
                  </a:cubicBezTo>
                  <a:lnTo>
                    <a:pt x="17721" y="2464258"/>
                  </a:lnTo>
                  <a:cubicBezTo>
                    <a:pt x="7934" y="2464258"/>
                    <a:pt x="0" y="2456324"/>
                    <a:pt x="0" y="2446537"/>
                  </a:cubicBezTo>
                  <a:lnTo>
                    <a:pt x="0" y="17721"/>
                  </a:lnTo>
                  <a:cubicBezTo>
                    <a:pt x="0" y="7934"/>
                    <a:pt x="7934" y="0"/>
                    <a:pt x="17721" y="0"/>
                  </a:cubicBezTo>
                  <a:close/>
                </a:path>
              </a:pathLst>
            </a:custGeom>
            <a:solidFill>
              <a:srgbClr val="FBFBFF">
                <a:alpha val="4000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19050"/>
              <a:ext cx="4602422" cy="24833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5496478" y="1338724"/>
            <a:ext cx="7295043" cy="8445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00"/>
              </a:lnSpc>
            </a:pPr>
            <a:r>
              <a:rPr lang="en-US" sz="5500" b="true">
                <a:solidFill>
                  <a:srgbClr val="091E69"/>
                </a:solidFill>
                <a:latin typeface="Arial Bold"/>
                <a:ea typeface="Arial Bold"/>
                <a:cs typeface="Arial Bold"/>
                <a:sym typeface="Arial Bold"/>
              </a:rPr>
              <a:t>RECOMMENDATIONS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54279" y="2416030"/>
            <a:ext cx="15779441" cy="65227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319"/>
              </a:lnSpc>
            </a:pPr>
            <a:r>
              <a:rPr lang="en-US" sz="2399" b="true">
                <a:solidFill>
                  <a:srgbClr val="031040"/>
                </a:solidFill>
                <a:latin typeface="Arial Bold"/>
                <a:ea typeface="Arial Bold"/>
                <a:cs typeface="Arial Bold"/>
                <a:sym typeface="Arial Bold"/>
              </a:rPr>
              <a:t>Focus on Gradient Boosting for Optimal Results:</a:t>
            </a:r>
          </a:p>
          <a:p>
            <a:pPr algn="just" marL="518157" indent="-259078" lvl="1">
              <a:lnSpc>
                <a:spcPts val="4319"/>
              </a:lnSpc>
              <a:buFont typeface="Arial"/>
              <a:buChar char="•"/>
            </a:pPr>
            <a:r>
              <a:rPr lang="en-US" sz="2399">
                <a:solidFill>
                  <a:srgbClr val="031040"/>
                </a:solidFill>
                <a:latin typeface="Arial"/>
                <a:ea typeface="Arial"/>
                <a:cs typeface="Arial"/>
                <a:sym typeface="Arial"/>
              </a:rPr>
              <a:t>The Gradient Boosting model has the highest AUC (0.710) and accuracy (81.71%), making it the best-performing model for predicting key business outcomes</a:t>
            </a:r>
          </a:p>
          <a:p>
            <a:pPr algn="just" marL="518157" indent="-259078" lvl="1">
              <a:lnSpc>
                <a:spcPts val="4319"/>
              </a:lnSpc>
              <a:buFont typeface="Arial"/>
              <a:buChar char="•"/>
            </a:pPr>
            <a:r>
              <a:rPr lang="en-US" sz="2399">
                <a:solidFill>
                  <a:srgbClr val="031040"/>
                </a:solidFill>
                <a:latin typeface="Arial"/>
                <a:ea typeface="Arial"/>
                <a:cs typeface="Arial"/>
                <a:sym typeface="Arial"/>
              </a:rPr>
              <a:t>This model can help proactively address delivery delays and optimize customer experience by identifying high-priority cases</a:t>
            </a:r>
          </a:p>
          <a:p>
            <a:pPr algn="just">
              <a:lnSpc>
                <a:spcPts val="4319"/>
              </a:lnSpc>
            </a:pPr>
            <a:r>
              <a:rPr lang="en-US" sz="2399" b="true">
                <a:solidFill>
                  <a:srgbClr val="031040"/>
                </a:solidFill>
                <a:latin typeface="Arial Bold"/>
                <a:ea typeface="Arial Bold"/>
                <a:cs typeface="Arial Bold"/>
                <a:sym typeface="Arial Bold"/>
              </a:rPr>
              <a:t>Leverage Predictive Insights for Operational Efficiency:</a:t>
            </a:r>
          </a:p>
          <a:p>
            <a:pPr algn="just" marL="518157" indent="-259078" lvl="1">
              <a:lnSpc>
                <a:spcPts val="4319"/>
              </a:lnSpc>
              <a:buFont typeface="Arial"/>
              <a:buChar char="•"/>
            </a:pPr>
            <a:r>
              <a:rPr lang="en-US" sz="2399">
                <a:solidFill>
                  <a:srgbClr val="031040"/>
                </a:solidFill>
                <a:latin typeface="Arial"/>
                <a:ea typeface="Arial"/>
                <a:cs typeface="Arial"/>
                <a:sym typeface="Arial"/>
              </a:rPr>
              <a:t>The model's ability to predict late deliveries with good accuracy means that the business can anticipate delays and take preventive actions (e.g., improve logistics, inform customers in advance).</a:t>
            </a:r>
          </a:p>
          <a:p>
            <a:pPr algn="just">
              <a:lnSpc>
                <a:spcPts val="4319"/>
              </a:lnSpc>
            </a:pPr>
            <a:r>
              <a:rPr lang="en-US" sz="2399" b="true">
                <a:solidFill>
                  <a:srgbClr val="031040"/>
                </a:solidFill>
                <a:latin typeface="Arial Bold"/>
                <a:ea typeface="Arial Bold"/>
                <a:cs typeface="Arial Bold"/>
                <a:sym typeface="Arial Bold"/>
              </a:rPr>
              <a:t>Targeted Interventions Using Model Predictions:</a:t>
            </a:r>
          </a:p>
          <a:p>
            <a:pPr algn="just" marL="518157" indent="-259078" lvl="1">
              <a:lnSpc>
                <a:spcPts val="4319"/>
              </a:lnSpc>
              <a:buFont typeface="Arial"/>
              <a:buChar char="•"/>
            </a:pPr>
            <a:r>
              <a:rPr lang="en-US" sz="2399">
                <a:solidFill>
                  <a:srgbClr val="031040"/>
                </a:solidFill>
                <a:latin typeface="Arial"/>
                <a:ea typeface="Arial"/>
                <a:cs typeface="Arial"/>
                <a:sym typeface="Arial"/>
              </a:rPr>
              <a:t>Use the model's predictions to prioritize high-risk orders, allowing the business to focus resources where they will have the most impact.</a:t>
            </a:r>
          </a:p>
          <a:p>
            <a:pPr algn="just" marL="518157" indent="-259078" lvl="1">
              <a:lnSpc>
                <a:spcPts val="4319"/>
              </a:lnSpc>
              <a:buFont typeface="Arial"/>
              <a:buChar char="•"/>
            </a:pPr>
            <a:r>
              <a:rPr lang="en-US" sz="2399">
                <a:solidFill>
                  <a:srgbClr val="031040"/>
                </a:solidFill>
                <a:latin typeface="Arial"/>
                <a:ea typeface="Arial"/>
                <a:cs typeface="Arial"/>
                <a:sym typeface="Arial"/>
              </a:rPr>
              <a:t>This can lead to cost savings and more efficient use of resources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DA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144000" y="1028700"/>
            <a:ext cx="8229600" cy="822960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0D0D3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6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6839572" y="1028700"/>
            <a:ext cx="8717797" cy="8229600"/>
          </a:xfrm>
          <a:custGeom>
            <a:avLst/>
            <a:gdLst/>
            <a:ahLst/>
            <a:cxnLst/>
            <a:rect r="r" b="b" t="t" l="l"/>
            <a:pathLst>
              <a:path h="8229600" w="8717797">
                <a:moveTo>
                  <a:pt x="0" y="0"/>
                </a:moveTo>
                <a:lnTo>
                  <a:pt x="8717796" y="0"/>
                </a:lnTo>
                <a:lnTo>
                  <a:pt x="871779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6" id="6"/>
          <p:cNvSpPr txBox="true"/>
          <p:nvPr/>
        </p:nvSpPr>
        <p:spPr>
          <a:xfrm rot="0">
            <a:off x="1028700" y="3467215"/>
            <a:ext cx="4691647" cy="28141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052"/>
              </a:lnSpc>
            </a:pPr>
            <a:r>
              <a:rPr lang="en-US" sz="10052" b="true">
                <a:solidFill>
                  <a:srgbClr val="091E69"/>
                </a:solidFill>
                <a:latin typeface="Arial Bold"/>
                <a:ea typeface="Arial Bold"/>
                <a:cs typeface="Arial Bold"/>
                <a:sym typeface="Arial Bold"/>
              </a:rPr>
              <a:t>THANK YOU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DA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192519" y="6031626"/>
            <a:ext cx="7902963" cy="7902963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0D0D3">
                <a:alpha val="4000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6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5873339" y="4108495"/>
            <a:ext cx="6541322" cy="5149805"/>
          </a:xfrm>
          <a:custGeom>
            <a:avLst/>
            <a:gdLst/>
            <a:ahLst/>
            <a:cxnLst/>
            <a:rect r="r" b="b" t="t" l="l"/>
            <a:pathLst>
              <a:path h="5149805" w="6541322">
                <a:moveTo>
                  <a:pt x="0" y="0"/>
                </a:moveTo>
                <a:lnTo>
                  <a:pt x="6541322" y="0"/>
                </a:lnTo>
                <a:lnTo>
                  <a:pt x="6541322" y="5149805"/>
                </a:lnTo>
                <a:lnTo>
                  <a:pt x="0" y="51498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6" id="6"/>
          <p:cNvGrpSpPr/>
          <p:nvPr/>
        </p:nvGrpSpPr>
        <p:grpSpPr>
          <a:xfrm rot="0">
            <a:off x="406590" y="465260"/>
            <a:ext cx="17474820" cy="9356481"/>
            <a:chOff x="0" y="0"/>
            <a:chExt cx="4602422" cy="246425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602422" cy="2464258"/>
            </a:xfrm>
            <a:custGeom>
              <a:avLst/>
              <a:gdLst/>
              <a:ahLst/>
              <a:cxnLst/>
              <a:rect r="r" b="b" t="t" l="l"/>
              <a:pathLst>
                <a:path h="2464258" w="4602422">
                  <a:moveTo>
                    <a:pt x="17721" y="0"/>
                  </a:moveTo>
                  <a:lnTo>
                    <a:pt x="4584700" y="0"/>
                  </a:lnTo>
                  <a:cubicBezTo>
                    <a:pt x="4594488" y="0"/>
                    <a:pt x="4602422" y="7934"/>
                    <a:pt x="4602422" y="17721"/>
                  </a:cubicBezTo>
                  <a:lnTo>
                    <a:pt x="4602422" y="2446537"/>
                  </a:lnTo>
                  <a:cubicBezTo>
                    <a:pt x="4602422" y="2456324"/>
                    <a:pt x="4594488" y="2464258"/>
                    <a:pt x="4584700" y="2464258"/>
                  </a:cubicBezTo>
                  <a:lnTo>
                    <a:pt x="17721" y="2464258"/>
                  </a:lnTo>
                  <a:cubicBezTo>
                    <a:pt x="7934" y="2464258"/>
                    <a:pt x="0" y="2456324"/>
                    <a:pt x="0" y="2446537"/>
                  </a:cubicBezTo>
                  <a:lnTo>
                    <a:pt x="0" y="17721"/>
                  </a:lnTo>
                  <a:cubicBezTo>
                    <a:pt x="0" y="7934"/>
                    <a:pt x="7934" y="0"/>
                    <a:pt x="17721" y="0"/>
                  </a:cubicBezTo>
                  <a:close/>
                </a:path>
              </a:pathLst>
            </a:custGeom>
            <a:solidFill>
              <a:srgbClr val="FBFBFF">
                <a:alpha val="4000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19050"/>
              <a:ext cx="4602422" cy="24833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2236169" y="1338724"/>
            <a:ext cx="13815663" cy="8445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00"/>
              </a:lnSpc>
            </a:pPr>
            <a:r>
              <a:rPr lang="en-US" b="true" sz="5500">
                <a:solidFill>
                  <a:srgbClr val="091E69"/>
                </a:solidFill>
                <a:latin typeface="Arial Bold"/>
                <a:ea typeface="Arial Bold"/>
                <a:cs typeface="Arial Bold"/>
                <a:sym typeface="Arial Bold"/>
              </a:rPr>
              <a:t>REFERENCE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54279" y="2416030"/>
            <a:ext cx="15779441" cy="16363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19"/>
              </a:lnSpc>
            </a:pPr>
            <a:r>
              <a:rPr lang="en-US" sz="2399" b="true">
                <a:solidFill>
                  <a:srgbClr val="031040"/>
                </a:solidFill>
                <a:latin typeface="Arial Bold"/>
                <a:ea typeface="Arial Bold"/>
                <a:cs typeface="Arial Bold"/>
                <a:sym typeface="Arial Bold"/>
              </a:rPr>
              <a:t>Importance of Delivery Time in Customer Satisfaction &amp; Reviews</a:t>
            </a:r>
          </a:p>
          <a:p>
            <a:pPr algn="l" marL="518157" indent="-259078" lvl="1">
              <a:lnSpc>
                <a:spcPts val="4319"/>
              </a:lnSpc>
              <a:buFont typeface="Arial"/>
              <a:buChar char="•"/>
            </a:pPr>
            <a:r>
              <a:rPr lang="en-US" sz="2399">
                <a:solidFill>
                  <a:srgbClr val="031040"/>
                </a:solidFill>
                <a:latin typeface="Arial"/>
                <a:ea typeface="Arial"/>
                <a:cs typeface="Arial"/>
                <a:sym typeface="Arial"/>
              </a:rPr>
              <a:t>Article: Xu, X., &amp; Li, Y. (2023). The impact of delivery speed on customer satisfaction in e-commerce: Evidence from online reviews. Journal of Business Research, 156, 113463.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bg>
      <p:bgPr>
        <a:solidFill>
          <a:srgbClr val="F8DA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3731605"/>
            <a:ext cx="7860332" cy="281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052"/>
              </a:lnSpc>
            </a:pPr>
            <a:r>
              <a:rPr lang="en-US" sz="10052" b="true">
                <a:solidFill>
                  <a:srgbClr val="091E69"/>
                </a:solidFill>
                <a:latin typeface="Arial Bold"/>
                <a:ea typeface="Arial Bold"/>
                <a:cs typeface="Arial Bold"/>
                <a:sym typeface="Arial Bold"/>
              </a:rPr>
              <a:t>WORKFLOW OVERVIEW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0739770" y="337474"/>
            <a:ext cx="7219773" cy="9570246"/>
            <a:chOff x="0" y="0"/>
            <a:chExt cx="1901504" cy="252055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901504" cy="2520559"/>
            </a:xfrm>
            <a:custGeom>
              <a:avLst/>
              <a:gdLst/>
              <a:ahLst/>
              <a:cxnLst/>
              <a:rect r="r" b="b" t="t" l="l"/>
              <a:pathLst>
                <a:path h="2520559" w="1901504">
                  <a:moveTo>
                    <a:pt x="0" y="0"/>
                  </a:moveTo>
                  <a:lnTo>
                    <a:pt x="1901504" y="0"/>
                  </a:lnTo>
                  <a:lnTo>
                    <a:pt x="1901504" y="2520559"/>
                  </a:lnTo>
                  <a:lnTo>
                    <a:pt x="0" y="2520559"/>
                  </a:lnTo>
                  <a:close/>
                </a:path>
              </a:pathLst>
            </a:custGeom>
            <a:solidFill>
              <a:srgbClr val="091E6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1901504" cy="25396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1319118" y="1941195"/>
            <a:ext cx="6061076" cy="6052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2400" spc="235">
                <a:solidFill>
                  <a:srgbClr val="F8DAE0"/>
                </a:solidFill>
                <a:latin typeface="Arial"/>
                <a:ea typeface="Arial"/>
                <a:cs typeface="Arial"/>
                <a:sym typeface="Arial"/>
              </a:rPr>
              <a:t>Importing the Libraries</a:t>
            </a:r>
          </a:p>
          <a:p>
            <a:pPr algn="ctr">
              <a:lnSpc>
                <a:spcPts val="6000"/>
              </a:lnSpc>
            </a:pPr>
            <a:r>
              <a:rPr lang="en-US" sz="2400" spc="235">
                <a:solidFill>
                  <a:srgbClr val="F8DAE0"/>
                </a:solidFill>
                <a:latin typeface="Arial"/>
                <a:ea typeface="Arial"/>
                <a:cs typeface="Arial"/>
                <a:sym typeface="Arial"/>
              </a:rPr>
              <a:t>Import data</a:t>
            </a:r>
          </a:p>
          <a:p>
            <a:pPr algn="ctr">
              <a:lnSpc>
                <a:spcPts val="6000"/>
              </a:lnSpc>
            </a:pPr>
            <a:r>
              <a:rPr lang="en-US" sz="2400" spc="235">
                <a:solidFill>
                  <a:srgbClr val="F8DAE0"/>
                </a:solidFill>
                <a:latin typeface="Arial"/>
                <a:ea typeface="Arial"/>
                <a:cs typeface="Arial"/>
                <a:sym typeface="Arial"/>
              </a:rPr>
              <a:t>Create base table</a:t>
            </a:r>
          </a:p>
          <a:p>
            <a:pPr algn="ctr">
              <a:lnSpc>
                <a:spcPts val="6000"/>
              </a:lnSpc>
            </a:pPr>
            <a:r>
              <a:rPr lang="en-US" sz="2400" spc="235">
                <a:solidFill>
                  <a:srgbClr val="F8DAE0"/>
                </a:solidFill>
                <a:latin typeface="Arial"/>
                <a:ea typeface="Arial"/>
                <a:cs typeface="Arial"/>
                <a:sym typeface="Arial"/>
              </a:rPr>
              <a:t>Data Analysis</a:t>
            </a:r>
          </a:p>
          <a:p>
            <a:pPr algn="ctr">
              <a:lnSpc>
                <a:spcPts val="6000"/>
              </a:lnSpc>
            </a:pPr>
            <a:r>
              <a:rPr lang="en-US" sz="2400" spc="235">
                <a:solidFill>
                  <a:srgbClr val="F8DAE0"/>
                </a:solidFill>
                <a:latin typeface="Arial"/>
                <a:ea typeface="Arial"/>
                <a:cs typeface="Arial"/>
                <a:sym typeface="Arial"/>
              </a:rPr>
              <a:t>Feature Engineering</a:t>
            </a:r>
          </a:p>
          <a:p>
            <a:pPr algn="ctr">
              <a:lnSpc>
                <a:spcPts val="6000"/>
              </a:lnSpc>
            </a:pPr>
            <a:r>
              <a:rPr lang="en-US" sz="2400" spc="235">
                <a:solidFill>
                  <a:srgbClr val="F8DAE0"/>
                </a:solidFill>
                <a:latin typeface="Arial"/>
                <a:ea typeface="Arial"/>
                <a:cs typeface="Arial"/>
                <a:sym typeface="Arial"/>
              </a:rPr>
              <a:t>Modeling</a:t>
            </a:r>
          </a:p>
          <a:p>
            <a:pPr algn="ctr">
              <a:lnSpc>
                <a:spcPts val="6000"/>
              </a:lnSpc>
            </a:pPr>
            <a:r>
              <a:rPr lang="en-US" sz="2400" spc="235">
                <a:solidFill>
                  <a:srgbClr val="F8DAE0"/>
                </a:solidFill>
                <a:latin typeface="Arial"/>
                <a:ea typeface="Arial"/>
                <a:cs typeface="Arial"/>
                <a:sym typeface="Arial"/>
              </a:rPr>
              <a:t>Predicting</a:t>
            </a:r>
          </a:p>
          <a:p>
            <a:pPr algn="ctr">
              <a:lnSpc>
                <a:spcPts val="6000"/>
              </a:lnSpc>
            </a:pPr>
            <a:r>
              <a:rPr lang="en-US" sz="2400" spc="235">
                <a:solidFill>
                  <a:srgbClr val="F8DAE0"/>
                </a:solidFill>
                <a:latin typeface="Arial"/>
                <a:ea typeface="Arial"/>
                <a:cs typeface="Arial"/>
                <a:sym typeface="Arial"/>
              </a:rPr>
              <a:t>Conclusion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bg>
      <p:bgPr>
        <a:solidFill>
          <a:srgbClr val="F8DA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410058" y="3694423"/>
            <a:ext cx="13467884" cy="2898155"/>
            <a:chOff x="0" y="0"/>
            <a:chExt cx="3547097" cy="7633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547097" cy="763300"/>
            </a:xfrm>
            <a:custGeom>
              <a:avLst/>
              <a:gdLst/>
              <a:ahLst/>
              <a:cxnLst/>
              <a:rect r="r" b="b" t="t" l="l"/>
              <a:pathLst>
                <a:path h="763300" w="3547097">
                  <a:moveTo>
                    <a:pt x="0" y="0"/>
                  </a:moveTo>
                  <a:lnTo>
                    <a:pt x="3547097" y="0"/>
                  </a:lnTo>
                  <a:lnTo>
                    <a:pt x="3547097" y="763300"/>
                  </a:lnTo>
                  <a:lnTo>
                    <a:pt x="0" y="763300"/>
                  </a:lnTo>
                  <a:close/>
                </a:path>
              </a:pathLst>
            </a:custGeom>
            <a:solidFill>
              <a:srgbClr val="091E6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3547097" cy="782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2402183" y="4075428"/>
            <a:ext cx="13483633" cy="21266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00"/>
              </a:lnSpc>
            </a:pPr>
            <a:r>
              <a:rPr lang="en-US" b="true" sz="7600">
                <a:solidFill>
                  <a:srgbClr val="F8DAE0"/>
                </a:solidFill>
                <a:latin typeface="Arial Bold"/>
                <a:ea typeface="Arial Bold"/>
                <a:cs typeface="Arial Bold"/>
                <a:sym typeface="Arial Bold"/>
              </a:rPr>
              <a:t>EXECUTIVE MANAGEMENT</a:t>
            </a:r>
          </a:p>
          <a:p>
            <a:pPr algn="ctr">
              <a:lnSpc>
                <a:spcPts val="7600"/>
              </a:lnSpc>
            </a:pPr>
            <a:r>
              <a:rPr lang="en-US" b="true" sz="7600">
                <a:solidFill>
                  <a:srgbClr val="F8DAE0"/>
                </a:solidFill>
                <a:latin typeface="Arial Bold"/>
                <a:ea typeface="Arial Bold"/>
                <a:cs typeface="Arial Bold"/>
                <a:sym typeface="Arial Bold"/>
              </a:rPr>
              <a:t>SUMMARY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DA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233941" y="1477515"/>
            <a:ext cx="7331970" cy="733197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0D0D3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6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7109242" y="1028700"/>
            <a:ext cx="1564929" cy="1564929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0D0D3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60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9597428" y="2737505"/>
            <a:ext cx="7047195" cy="4984289"/>
          </a:xfrm>
          <a:custGeom>
            <a:avLst/>
            <a:gdLst/>
            <a:ahLst/>
            <a:cxnLst/>
            <a:rect r="r" b="b" t="t" l="l"/>
            <a:pathLst>
              <a:path h="4984289" w="7047195">
                <a:moveTo>
                  <a:pt x="0" y="0"/>
                </a:moveTo>
                <a:lnTo>
                  <a:pt x="7047195" y="0"/>
                </a:lnTo>
                <a:lnTo>
                  <a:pt x="7047195" y="4984289"/>
                </a:lnTo>
                <a:lnTo>
                  <a:pt x="0" y="49842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9" id="9"/>
          <p:cNvGrpSpPr/>
          <p:nvPr/>
        </p:nvGrpSpPr>
        <p:grpSpPr>
          <a:xfrm rot="0">
            <a:off x="1028700" y="3374707"/>
            <a:ext cx="7071559" cy="3809493"/>
            <a:chOff x="0" y="0"/>
            <a:chExt cx="9428745" cy="5079324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-123825"/>
              <a:ext cx="9428745" cy="13811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439"/>
                </a:lnSpc>
              </a:pPr>
              <a:r>
                <a:rPr lang="en-US" sz="6199" b="true">
                  <a:solidFill>
                    <a:srgbClr val="091E69"/>
                  </a:solidFill>
                  <a:latin typeface="Arial Bold"/>
                  <a:ea typeface="Arial Bold"/>
                  <a:cs typeface="Arial Bold"/>
                  <a:sym typeface="Arial Bold"/>
                </a:rPr>
                <a:t>Project Objectives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1419225"/>
              <a:ext cx="9428745" cy="366009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474978" indent="-237489" lvl="1">
                <a:lnSpc>
                  <a:spcPts val="4443"/>
                </a:lnSpc>
                <a:buFont typeface="Arial"/>
                <a:buChar char="•"/>
              </a:pPr>
              <a:r>
                <a:rPr lang="en-US" sz="2199">
                  <a:solidFill>
                    <a:srgbClr val="031040"/>
                  </a:solidFill>
                  <a:latin typeface="Arial"/>
                  <a:ea typeface="Arial"/>
                  <a:cs typeface="Arial"/>
                  <a:sym typeface="Arial"/>
                </a:rPr>
                <a:t>Objective: Identify factors influencing customer satisfaction and predict whether review scores for orders will be positive (4-5) or negative (1-3). </a:t>
              </a:r>
            </a:p>
            <a:p>
              <a:pPr algn="l" marL="474978" indent="-237489" lvl="1">
                <a:lnSpc>
                  <a:spcPts val="4443"/>
                </a:lnSpc>
                <a:buFont typeface="Arial"/>
                <a:buChar char="•"/>
              </a:pPr>
              <a:r>
                <a:rPr lang="en-US" sz="2199">
                  <a:solidFill>
                    <a:srgbClr val="031040"/>
                  </a:solidFill>
                  <a:latin typeface="Arial"/>
                  <a:ea typeface="Arial"/>
                  <a:cs typeface="Arial"/>
                  <a:sym typeface="Arial"/>
                </a:rPr>
                <a:t>Business Need: Improve BLU's performance in repeat customer business by analyzing review data.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bg>
      <p:bgPr>
        <a:solidFill>
          <a:srgbClr val="F8DA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410058" y="3694423"/>
            <a:ext cx="13467884" cy="2898155"/>
            <a:chOff x="0" y="0"/>
            <a:chExt cx="3547097" cy="7633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547097" cy="763300"/>
            </a:xfrm>
            <a:custGeom>
              <a:avLst/>
              <a:gdLst/>
              <a:ahLst/>
              <a:cxnLst/>
              <a:rect r="r" b="b" t="t" l="l"/>
              <a:pathLst>
                <a:path h="763300" w="3547097">
                  <a:moveTo>
                    <a:pt x="0" y="0"/>
                  </a:moveTo>
                  <a:lnTo>
                    <a:pt x="3547097" y="0"/>
                  </a:lnTo>
                  <a:lnTo>
                    <a:pt x="3547097" y="763300"/>
                  </a:lnTo>
                  <a:lnTo>
                    <a:pt x="0" y="763300"/>
                  </a:lnTo>
                  <a:close/>
                </a:path>
              </a:pathLst>
            </a:custGeom>
            <a:solidFill>
              <a:srgbClr val="091E6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3547097" cy="782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4231988" y="4556441"/>
            <a:ext cx="9824025" cy="11645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00"/>
              </a:lnSpc>
            </a:pPr>
            <a:r>
              <a:rPr lang="en-US" b="true" sz="7600">
                <a:solidFill>
                  <a:srgbClr val="F8DAE0"/>
                </a:solidFill>
                <a:latin typeface="Arial Bold"/>
                <a:ea typeface="Arial Bold"/>
                <a:cs typeface="Arial Bold"/>
                <a:sym typeface="Arial Bold"/>
              </a:rPr>
              <a:t>BUSINESS INSIGHTS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DA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79416" y="746980"/>
            <a:ext cx="17529169" cy="7370474"/>
            <a:chOff x="0" y="0"/>
            <a:chExt cx="4616736" cy="194119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616736" cy="1941195"/>
            </a:xfrm>
            <a:custGeom>
              <a:avLst/>
              <a:gdLst/>
              <a:ahLst/>
              <a:cxnLst/>
              <a:rect r="r" b="b" t="t" l="l"/>
              <a:pathLst>
                <a:path h="1941195" w="4616736">
                  <a:moveTo>
                    <a:pt x="32241" y="0"/>
                  </a:moveTo>
                  <a:lnTo>
                    <a:pt x="4584495" y="0"/>
                  </a:lnTo>
                  <a:cubicBezTo>
                    <a:pt x="4593045" y="0"/>
                    <a:pt x="4601246" y="3397"/>
                    <a:pt x="4607292" y="9443"/>
                  </a:cubicBezTo>
                  <a:cubicBezTo>
                    <a:pt x="4613339" y="15490"/>
                    <a:pt x="4616736" y="23690"/>
                    <a:pt x="4616736" y="32241"/>
                  </a:cubicBezTo>
                  <a:lnTo>
                    <a:pt x="4616736" y="1908954"/>
                  </a:lnTo>
                  <a:cubicBezTo>
                    <a:pt x="4616736" y="1926760"/>
                    <a:pt x="4602301" y="1941195"/>
                    <a:pt x="4584495" y="1941195"/>
                  </a:cubicBezTo>
                  <a:lnTo>
                    <a:pt x="32241" y="1941195"/>
                  </a:lnTo>
                  <a:cubicBezTo>
                    <a:pt x="14435" y="1941195"/>
                    <a:pt x="0" y="1926760"/>
                    <a:pt x="0" y="1908954"/>
                  </a:cubicBezTo>
                  <a:lnTo>
                    <a:pt x="0" y="32241"/>
                  </a:lnTo>
                  <a:cubicBezTo>
                    <a:pt x="0" y="14435"/>
                    <a:pt x="14435" y="0"/>
                    <a:pt x="32241" y="0"/>
                  </a:cubicBezTo>
                  <a:close/>
                </a:path>
              </a:pathLst>
            </a:custGeom>
            <a:solidFill>
              <a:srgbClr val="FBFBFF">
                <a:alpha val="54902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4616736" cy="19602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130778" y="926181"/>
            <a:ext cx="16026444" cy="6811239"/>
          </a:xfrm>
          <a:custGeom>
            <a:avLst/>
            <a:gdLst/>
            <a:ahLst/>
            <a:cxnLst/>
            <a:rect r="r" b="b" t="t" l="l"/>
            <a:pathLst>
              <a:path h="6811239" w="16026444">
                <a:moveTo>
                  <a:pt x="0" y="0"/>
                </a:moveTo>
                <a:lnTo>
                  <a:pt x="16026444" y="0"/>
                </a:lnTo>
                <a:lnTo>
                  <a:pt x="16026444" y="6811239"/>
                </a:lnTo>
                <a:lnTo>
                  <a:pt x="0" y="681123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372591" y="8416069"/>
            <a:ext cx="13542817" cy="11239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99"/>
              </a:lnSpc>
            </a:pPr>
            <a:r>
              <a:rPr lang="en-US" sz="2499">
                <a:solidFill>
                  <a:srgbClr val="031040"/>
                </a:solidFill>
                <a:latin typeface="Arial"/>
                <a:ea typeface="Arial"/>
                <a:cs typeface="Arial"/>
                <a:sym typeface="Arial"/>
              </a:rPr>
              <a:t>The analysis will prioritize the top features identified in this feature importance ranking, focusing on those with the highest impact on the target variable.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DA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938776" y="6188742"/>
            <a:ext cx="1242226" cy="1242226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0D0D3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6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6108211" y="2682431"/>
            <a:ext cx="2245189" cy="2245189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0D0D3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6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780662" y="7961189"/>
            <a:ext cx="6884696" cy="6884696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0D0D3">
                <a:alpha val="44706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6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8353400" y="-4866186"/>
            <a:ext cx="6884696" cy="6884696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0D0D3">
                <a:alpha val="44706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60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9994646" y="465260"/>
            <a:ext cx="7554504" cy="9356481"/>
            <a:chOff x="0" y="0"/>
            <a:chExt cx="1989664" cy="2464258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989664" cy="2464258"/>
            </a:xfrm>
            <a:custGeom>
              <a:avLst/>
              <a:gdLst/>
              <a:ahLst/>
              <a:cxnLst/>
              <a:rect r="r" b="b" t="t" l="l"/>
              <a:pathLst>
                <a:path h="2464258" w="1989664">
                  <a:moveTo>
                    <a:pt x="74811" y="0"/>
                  </a:moveTo>
                  <a:lnTo>
                    <a:pt x="1914853" y="0"/>
                  </a:lnTo>
                  <a:cubicBezTo>
                    <a:pt x="1956170" y="0"/>
                    <a:pt x="1989664" y="33494"/>
                    <a:pt x="1989664" y="74811"/>
                  </a:cubicBezTo>
                  <a:lnTo>
                    <a:pt x="1989664" y="2389447"/>
                  </a:lnTo>
                  <a:cubicBezTo>
                    <a:pt x="1989664" y="2430764"/>
                    <a:pt x="1956170" y="2464258"/>
                    <a:pt x="1914853" y="2464258"/>
                  </a:cubicBezTo>
                  <a:lnTo>
                    <a:pt x="74811" y="2464258"/>
                  </a:lnTo>
                  <a:cubicBezTo>
                    <a:pt x="33494" y="2464258"/>
                    <a:pt x="0" y="2430764"/>
                    <a:pt x="0" y="2389447"/>
                  </a:cubicBezTo>
                  <a:lnTo>
                    <a:pt x="0" y="74811"/>
                  </a:lnTo>
                  <a:cubicBezTo>
                    <a:pt x="0" y="33494"/>
                    <a:pt x="33494" y="0"/>
                    <a:pt x="74811" y="0"/>
                  </a:cubicBezTo>
                  <a:close/>
                </a:path>
              </a:pathLst>
            </a:custGeom>
            <a:solidFill>
              <a:srgbClr val="FBFBFF">
                <a:alpha val="54902"/>
              </a:srgbClr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19050"/>
              <a:ext cx="1989664" cy="24833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9047782" y="1481516"/>
            <a:ext cx="9448232" cy="7323967"/>
          </a:xfrm>
          <a:custGeom>
            <a:avLst/>
            <a:gdLst/>
            <a:ahLst/>
            <a:cxnLst/>
            <a:rect r="r" b="b" t="t" l="l"/>
            <a:pathLst>
              <a:path h="7323967" w="9448232">
                <a:moveTo>
                  <a:pt x="0" y="0"/>
                </a:moveTo>
                <a:lnTo>
                  <a:pt x="9448232" y="0"/>
                </a:lnTo>
                <a:lnTo>
                  <a:pt x="9448232" y="7323968"/>
                </a:lnTo>
                <a:lnTo>
                  <a:pt x="0" y="73239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162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028700" y="2517219"/>
            <a:ext cx="7910076" cy="1847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39"/>
              </a:lnSpc>
            </a:pPr>
            <a:r>
              <a:rPr lang="en-US" sz="5699" b="true">
                <a:solidFill>
                  <a:srgbClr val="091E69"/>
                </a:solidFill>
                <a:latin typeface="Arial Bold"/>
                <a:ea typeface="Arial Bold"/>
                <a:cs typeface="Arial Bold"/>
                <a:sym typeface="Arial Bold"/>
              </a:rPr>
              <a:t>CUSTOMERS’ BEHAVIOR &amp; TRENDS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47750" y="4413805"/>
            <a:ext cx="7617607" cy="37592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6" indent="-269873" lvl="1">
              <a:lnSpc>
                <a:spcPts val="4974"/>
              </a:lnSpc>
              <a:buFont typeface="Arial"/>
              <a:buChar char="•"/>
            </a:pPr>
            <a:r>
              <a:rPr lang="en-US" sz="2499">
                <a:solidFill>
                  <a:srgbClr val="031040"/>
                </a:solidFill>
                <a:latin typeface="Arial"/>
                <a:ea typeface="Arial"/>
                <a:cs typeface="Arial"/>
                <a:sym typeface="Arial"/>
              </a:rPr>
              <a:t>78.3% of reviews are positive, indicating overall customer satisfaction.</a:t>
            </a:r>
          </a:p>
          <a:p>
            <a:pPr algn="l" marL="539746" indent="-269873" lvl="1">
              <a:lnSpc>
                <a:spcPts val="4974"/>
              </a:lnSpc>
              <a:buFont typeface="Arial"/>
              <a:buChar char="•"/>
            </a:pPr>
            <a:r>
              <a:rPr lang="en-US" sz="2499">
                <a:solidFill>
                  <a:srgbClr val="031040"/>
                </a:solidFill>
                <a:latin typeface="Arial"/>
                <a:ea typeface="Arial"/>
                <a:cs typeface="Arial"/>
                <a:sym typeface="Arial"/>
              </a:rPr>
              <a:t>However, 21.7% are negative, highlighting key areas for improvement.</a:t>
            </a:r>
          </a:p>
          <a:p>
            <a:pPr algn="l" marL="539746" indent="-269873" lvl="1">
              <a:lnSpc>
                <a:spcPts val="4974"/>
              </a:lnSpc>
              <a:buFont typeface="Arial"/>
              <a:buChar char="•"/>
            </a:pPr>
            <a:r>
              <a:rPr lang="en-US" sz="2499">
                <a:solidFill>
                  <a:srgbClr val="031040"/>
                </a:solidFill>
                <a:latin typeface="Arial"/>
                <a:ea typeface="Arial"/>
                <a:cs typeface="Arial"/>
                <a:sym typeface="Arial"/>
              </a:rPr>
              <a:t>Addressing these negative reviews is crucial for increasing customer loyalty and driving growth.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DA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52754" y="465260"/>
            <a:ext cx="10276896" cy="9356481"/>
            <a:chOff x="0" y="0"/>
            <a:chExt cx="2706672" cy="246425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706672" cy="2464258"/>
            </a:xfrm>
            <a:custGeom>
              <a:avLst/>
              <a:gdLst/>
              <a:ahLst/>
              <a:cxnLst/>
              <a:rect r="r" b="b" t="t" l="l"/>
              <a:pathLst>
                <a:path h="2464258" w="2706672">
                  <a:moveTo>
                    <a:pt x="54993" y="0"/>
                  </a:moveTo>
                  <a:lnTo>
                    <a:pt x="2651679" y="0"/>
                  </a:lnTo>
                  <a:cubicBezTo>
                    <a:pt x="2666264" y="0"/>
                    <a:pt x="2680252" y="5794"/>
                    <a:pt x="2690565" y="16107"/>
                  </a:cubicBezTo>
                  <a:cubicBezTo>
                    <a:pt x="2700878" y="26420"/>
                    <a:pt x="2706672" y="40408"/>
                    <a:pt x="2706672" y="54993"/>
                  </a:cubicBezTo>
                  <a:lnTo>
                    <a:pt x="2706672" y="2409265"/>
                  </a:lnTo>
                  <a:cubicBezTo>
                    <a:pt x="2706672" y="2439637"/>
                    <a:pt x="2682051" y="2464258"/>
                    <a:pt x="2651679" y="2464258"/>
                  </a:cubicBezTo>
                  <a:lnTo>
                    <a:pt x="54993" y="2464258"/>
                  </a:lnTo>
                  <a:cubicBezTo>
                    <a:pt x="24621" y="2464258"/>
                    <a:pt x="0" y="2439637"/>
                    <a:pt x="0" y="2409265"/>
                  </a:cubicBezTo>
                  <a:lnTo>
                    <a:pt x="0" y="54993"/>
                  </a:lnTo>
                  <a:cubicBezTo>
                    <a:pt x="0" y="24621"/>
                    <a:pt x="24621" y="0"/>
                    <a:pt x="54993" y="0"/>
                  </a:cubicBezTo>
                  <a:close/>
                </a:path>
              </a:pathLst>
            </a:custGeom>
            <a:solidFill>
              <a:srgbClr val="FBFBFF">
                <a:alpha val="54902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2706672" cy="24833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403952" y="1381188"/>
            <a:ext cx="9974501" cy="7524623"/>
          </a:xfrm>
          <a:custGeom>
            <a:avLst/>
            <a:gdLst/>
            <a:ahLst/>
            <a:cxnLst/>
            <a:rect r="r" b="b" t="t" l="l"/>
            <a:pathLst>
              <a:path h="7524623" w="9974501">
                <a:moveTo>
                  <a:pt x="0" y="0"/>
                </a:moveTo>
                <a:lnTo>
                  <a:pt x="9974501" y="0"/>
                </a:lnTo>
                <a:lnTo>
                  <a:pt x="9974501" y="7524624"/>
                </a:lnTo>
                <a:lnTo>
                  <a:pt x="0" y="75246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708700" y="2168436"/>
            <a:ext cx="6550600" cy="1847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39"/>
              </a:lnSpc>
            </a:pPr>
            <a:r>
              <a:rPr lang="en-US" sz="5699" b="true">
                <a:solidFill>
                  <a:srgbClr val="091E69"/>
                </a:solidFill>
                <a:latin typeface="Arial Bold"/>
                <a:ea typeface="Arial Bold"/>
                <a:cs typeface="Arial Bold"/>
                <a:sym typeface="Arial Bold"/>
              </a:rPr>
              <a:t>Delivery Impact on Customer Reviews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708700" y="4070438"/>
            <a:ext cx="6383373" cy="38080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18157" indent="-259078" lvl="1">
              <a:lnSpc>
                <a:spcPts val="4319"/>
              </a:lnSpc>
              <a:buFont typeface="Arial"/>
              <a:buChar char="•"/>
            </a:pPr>
            <a:r>
              <a:rPr lang="en-US" sz="2399">
                <a:solidFill>
                  <a:srgbClr val="031040"/>
                </a:solidFill>
                <a:latin typeface="Arial"/>
                <a:ea typeface="Arial"/>
                <a:cs typeface="Arial"/>
                <a:sym typeface="Arial"/>
              </a:rPr>
              <a:t>On-time delivery strongly correlates with positive reviews (97.8%).</a:t>
            </a:r>
          </a:p>
          <a:p>
            <a:pPr algn="just" marL="518157" indent="-259078" lvl="1">
              <a:lnSpc>
                <a:spcPts val="4319"/>
              </a:lnSpc>
              <a:buFont typeface="Arial"/>
              <a:buChar char="•"/>
            </a:pPr>
            <a:r>
              <a:rPr lang="en-US" sz="2399">
                <a:solidFill>
                  <a:srgbClr val="031040"/>
                </a:solidFill>
                <a:latin typeface="Arial"/>
                <a:ea typeface="Arial"/>
                <a:cs typeface="Arial"/>
                <a:sym typeface="Arial"/>
              </a:rPr>
              <a:t>Late deliveries significantly impact negative feedback (21.1% of negative reviews linked to late deliveries).</a:t>
            </a:r>
          </a:p>
          <a:p>
            <a:pPr algn="just" marL="518157" indent="-259078" lvl="1">
              <a:lnSpc>
                <a:spcPts val="4319"/>
              </a:lnSpc>
              <a:buFont typeface="Arial"/>
              <a:buChar char="•"/>
            </a:pPr>
            <a:r>
              <a:rPr lang="en-US" sz="2399">
                <a:solidFill>
                  <a:srgbClr val="031040"/>
                </a:solidFill>
                <a:latin typeface="Arial"/>
                <a:ea typeface="Arial"/>
                <a:cs typeface="Arial"/>
                <a:sym typeface="Arial"/>
              </a:rPr>
              <a:t>Prioritizing on-time delivery is crucial for improving customer satisfaction.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DA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12472" y="465260"/>
            <a:ext cx="17663057" cy="6098536"/>
            <a:chOff x="0" y="0"/>
            <a:chExt cx="4651999" cy="160619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651999" cy="1606199"/>
            </a:xfrm>
            <a:custGeom>
              <a:avLst/>
              <a:gdLst/>
              <a:ahLst/>
              <a:cxnLst/>
              <a:rect r="r" b="b" t="t" l="l"/>
              <a:pathLst>
                <a:path h="1606199" w="4651999">
                  <a:moveTo>
                    <a:pt x="31997" y="0"/>
                  </a:moveTo>
                  <a:lnTo>
                    <a:pt x="4620002" y="0"/>
                  </a:lnTo>
                  <a:cubicBezTo>
                    <a:pt x="4637673" y="0"/>
                    <a:pt x="4651999" y="14325"/>
                    <a:pt x="4651999" y="31997"/>
                  </a:cubicBezTo>
                  <a:lnTo>
                    <a:pt x="4651999" y="1574202"/>
                  </a:lnTo>
                  <a:cubicBezTo>
                    <a:pt x="4651999" y="1582688"/>
                    <a:pt x="4648627" y="1590827"/>
                    <a:pt x="4642627" y="1596827"/>
                  </a:cubicBezTo>
                  <a:cubicBezTo>
                    <a:pt x="4636626" y="1602828"/>
                    <a:pt x="4628488" y="1606199"/>
                    <a:pt x="4620002" y="1606199"/>
                  </a:cubicBezTo>
                  <a:lnTo>
                    <a:pt x="31997" y="1606199"/>
                  </a:lnTo>
                  <a:cubicBezTo>
                    <a:pt x="23511" y="1606199"/>
                    <a:pt x="15372" y="1602828"/>
                    <a:pt x="9372" y="1596827"/>
                  </a:cubicBezTo>
                  <a:cubicBezTo>
                    <a:pt x="3371" y="1590827"/>
                    <a:pt x="0" y="1582688"/>
                    <a:pt x="0" y="1574202"/>
                  </a:cubicBezTo>
                  <a:lnTo>
                    <a:pt x="0" y="31997"/>
                  </a:lnTo>
                  <a:cubicBezTo>
                    <a:pt x="0" y="23511"/>
                    <a:pt x="3371" y="15372"/>
                    <a:pt x="9372" y="9372"/>
                  </a:cubicBezTo>
                  <a:cubicBezTo>
                    <a:pt x="15372" y="3371"/>
                    <a:pt x="23511" y="0"/>
                    <a:pt x="31997" y="0"/>
                  </a:cubicBezTo>
                  <a:close/>
                </a:path>
              </a:pathLst>
            </a:custGeom>
            <a:solidFill>
              <a:srgbClr val="FBFBFF">
                <a:alpha val="54902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4651999" cy="16252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794339" y="554717"/>
            <a:ext cx="6618465" cy="5919621"/>
          </a:xfrm>
          <a:custGeom>
            <a:avLst/>
            <a:gdLst/>
            <a:ahLst/>
            <a:cxnLst/>
            <a:rect r="r" b="b" t="t" l="l"/>
            <a:pathLst>
              <a:path h="5919621" w="6618465">
                <a:moveTo>
                  <a:pt x="0" y="0"/>
                </a:moveTo>
                <a:lnTo>
                  <a:pt x="6618465" y="0"/>
                </a:lnTo>
                <a:lnTo>
                  <a:pt x="6618465" y="5919622"/>
                </a:lnTo>
                <a:lnTo>
                  <a:pt x="0" y="59196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333762" y="774843"/>
            <a:ext cx="7159899" cy="5479370"/>
          </a:xfrm>
          <a:custGeom>
            <a:avLst/>
            <a:gdLst/>
            <a:ahLst/>
            <a:cxnLst/>
            <a:rect r="r" b="b" t="t" l="l"/>
            <a:pathLst>
              <a:path h="5479370" w="7159899">
                <a:moveTo>
                  <a:pt x="0" y="0"/>
                </a:moveTo>
                <a:lnTo>
                  <a:pt x="7159899" y="0"/>
                </a:lnTo>
                <a:lnTo>
                  <a:pt x="7159899" y="5479370"/>
                </a:lnTo>
                <a:lnTo>
                  <a:pt x="0" y="547937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757467" y="6866079"/>
            <a:ext cx="6692209" cy="24803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59"/>
              </a:lnSpc>
            </a:pPr>
            <a:r>
              <a:rPr lang="en-US" sz="2199" b="true">
                <a:solidFill>
                  <a:srgbClr val="031040"/>
                </a:solidFill>
                <a:latin typeface="Arial Bold"/>
                <a:ea typeface="Arial Bold"/>
                <a:cs typeface="Arial Bold"/>
                <a:sym typeface="Arial Bold"/>
              </a:rPr>
              <a:t>Weak negative correlations</a:t>
            </a:r>
            <a:r>
              <a:rPr lang="en-US" sz="2199">
                <a:solidFill>
                  <a:srgbClr val="031040"/>
                </a:solidFill>
                <a:latin typeface="Arial"/>
                <a:ea typeface="Arial"/>
                <a:cs typeface="Arial"/>
                <a:sym typeface="Arial"/>
              </a:rPr>
              <a:t>: total_items, order_size, total_shipping_cost, and order_weight show weak negative correlations with positive reviews. This suggests larger orders or higher shipping costs may be associated with slightly lower satisfaction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333762" y="6866079"/>
            <a:ext cx="7159899" cy="19850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59"/>
              </a:lnSpc>
            </a:pPr>
            <a:r>
              <a:rPr lang="en-US" sz="2199">
                <a:solidFill>
                  <a:srgbClr val="031040"/>
                </a:solidFill>
                <a:latin typeface="Arial"/>
                <a:ea typeface="Arial"/>
                <a:cs typeface="Arial"/>
                <a:sym typeface="Arial"/>
              </a:rPr>
              <a:t>This scatter plot shows </a:t>
            </a:r>
            <a:r>
              <a:rPr lang="en-US" sz="2199" b="true">
                <a:solidFill>
                  <a:srgbClr val="031040"/>
                </a:solidFill>
                <a:latin typeface="Arial Bold"/>
                <a:ea typeface="Arial Bold"/>
                <a:cs typeface="Arial Bold"/>
                <a:sym typeface="Arial Bold"/>
              </a:rPr>
              <a:t>no strong correlation</a:t>
            </a:r>
            <a:r>
              <a:rPr lang="en-US" sz="2199">
                <a:solidFill>
                  <a:srgbClr val="031040"/>
                </a:solidFill>
                <a:latin typeface="Arial"/>
                <a:ea typeface="Arial"/>
                <a:cs typeface="Arial"/>
                <a:sym typeface="Arial"/>
              </a:rPr>
              <a:t> between total_items, total_price, and review_positive_flag. Both positive and negative reviews are scattered across the range of order sizes and prices.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DAGe0lBeCDk</dc:identifier>
  <dcterms:modified xsi:type="dcterms:W3CDTF">2011-08-01T06:04:30Z</dcterms:modified>
  <cp:revision>1</cp:revision>
  <dc:title>BDT_2025_DAMSON_MBAMALI</dc:title>
</cp:coreProperties>
</file>